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67E4"/>
    <a:srgbClr val="E8EFFC"/>
    <a:srgbClr val="D1D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96" d="100"/>
          <a:sy n="96" d="100"/>
        </p:scale>
        <p:origin x="106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875944-EC8B-4F13-BB7E-53B05DF1F545}" type="datetimeFigureOut">
              <a:rPr lang="ko-KR" altLang="en-US" smtClean="0"/>
              <a:t>2024-08-12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7E0733-D008-4E80-A4E8-00EC52C7DF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3787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7E0733-D008-4E80-A4E8-00EC52C7DFFA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0168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3B5D22-A7DE-5813-7C21-D79F6C69A0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A4081B-B788-6392-4EC0-12E6EDE1E0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85CFDD5-161B-22C6-15DA-6DF21E67E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06DED-94C3-45DA-89C2-FD20BA10AB51}" type="datetimeFigureOut">
              <a:rPr lang="ko-KR" altLang="en-US" smtClean="0"/>
              <a:t>2024-08-12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3C11CCE-70D4-CFFE-3AEC-9BC6BDD81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5CD920B-C6C5-4A77-EFF9-31B03FB4E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914FF-6522-4603-94B6-A646524CBEA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892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BA8BA0B-F1B4-520A-F452-57C3C8F28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5212B98C-B11B-3B67-DD8C-608E0B37A8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C6CAD1A-E6B8-9974-B70A-8EF788F8A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06DED-94C3-45DA-89C2-FD20BA10AB51}" type="datetimeFigureOut">
              <a:rPr lang="ko-KR" altLang="en-US" smtClean="0"/>
              <a:t>2024-08-12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BB12A39-045F-0C7A-3E1E-0AAC38BC0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A680802-CCB0-3953-A339-1FA51555B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914FF-6522-4603-94B6-A646524CBEA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1853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F820175-BCD4-5A2A-3899-52B1C6701B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A247AB91-CA77-6010-9D48-26CE69D94D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9B60737-E1D1-F64C-B672-81AE03E66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06DED-94C3-45DA-89C2-FD20BA10AB51}" type="datetimeFigureOut">
              <a:rPr lang="ko-KR" altLang="en-US" smtClean="0"/>
              <a:t>2024-08-12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CAD7343-DE03-0CD5-C8CE-4D7758B20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C284B4-E0D3-D9D8-E5DE-EF32593B6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914FF-6522-4603-94B6-A646524CBEA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6511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E5D17BE-E8EC-FD7B-1B68-217D16531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94CD558-5D4F-2E0D-DF7E-219D7768D8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185690C-FB1C-735F-95AD-BA7234AC2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06DED-94C3-45DA-89C2-FD20BA10AB51}" type="datetimeFigureOut">
              <a:rPr lang="ko-KR" altLang="en-US" smtClean="0"/>
              <a:t>2024-08-12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DF773D5-D190-96A1-B0CC-EA669FE05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3156454-2474-F8A9-4B25-9C940EBBD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914FF-6522-4603-94B6-A646524CBEA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3551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C58A26B-4DA2-41DB-F314-F90D121E6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742A42C-3DF0-DF00-1680-F57BA81231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96C1926-9364-6B50-776C-E5BD889C5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06DED-94C3-45DA-89C2-FD20BA10AB51}" type="datetimeFigureOut">
              <a:rPr lang="ko-KR" altLang="en-US" smtClean="0"/>
              <a:t>2024-08-12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5CCE6F3-072A-2B37-A165-11708B1C9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B976F5F-829B-2CB9-62EF-33FF8EF3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914FF-6522-4603-94B6-A646524CBEA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57546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FD6DF5C-7248-2EA8-0779-CA6793A5A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7F6DB85-FE66-3A3C-D9D3-0FFBDE5DC9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32EB78D-FAF5-BCEA-8938-AA411DE435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0E1893E-FEC2-5414-695C-0DA08D9DD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06DED-94C3-45DA-89C2-FD20BA10AB51}" type="datetimeFigureOut">
              <a:rPr lang="ko-KR" altLang="en-US" smtClean="0"/>
              <a:t>2024-08-12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7E6D65C-829A-BC7A-DDAB-9A901D983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1E2E59B-7B3B-50CC-5BF9-309BC6A16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914FF-6522-4603-94B6-A646524CBEA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92924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C57202-DC89-CDF8-12E1-5E7E9126B0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BADD5BF-D72F-B93E-166F-2580644D46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5C04163-CE4C-955E-918A-F8143FFBF8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E77BB916-A39F-2C9E-F4DB-D70C4E35A2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682F90E-A9CA-F78D-8E11-11A709E1E3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DF48C689-141F-06EE-1327-F9D11C35E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06DED-94C3-45DA-89C2-FD20BA10AB51}" type="datetimeFigureOut">
              <a:rPr lang="ko-KR" altLang="en-US" smtClean="0"/>
              <a:t>2024-08-12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6CFE67B0-4E87-1AEE-6AF8-8B42F9914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B0100A53-E4A9-A292-6B30-568606E73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914FF-6522-4603-94B6-A646524CBEA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9500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7D77AB5-0DF0-504C-5DF1-69ABCFCCA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6F0BDB44-BBE0-A4B6-5974-71C09D99B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06DED-94C3-45DA-89C2-FD20BA10AB51}" type="datetimeFigureOut">
              <a:rPr lang="ko-KR" altLang="en-US" smtClean="0"/>
              <a:t>2024-08-12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6F0B7AC7-BC96-3658-CE8A-DC7B41571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748F1CDC-5CA4-F600-A9B3-D15042EB8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914FF-6522-4603-94B6-A646524CBEA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70583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EAC23BF9-21AB-F18E-E8C6-51EC7494C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06DED-94C3-45DA-89C2-FD20BA10AB51}" type="datetimeFigureOut">
              <a:rPr lang="ko-KR" altLang="en-US" smtClean="0"/>
              <a:t>2024-08-12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24674684-9FD4-8EB6-AB55-6F8519254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71FBA4B-223E-64E0-DE78-E71EF7F1C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914FF-6522-4603-94B6-A646524CBEA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3123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A857AA2-2A9D-5404-F8F7-B9F149C75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63AF60D-B879-DDD8-570C-E713D0DFD8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4A7FD4A-B5C0-B311-7FFE-F742BF7B2D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48EE5A1-01DD-4084-9222-230FE3453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06DED-94C3-45DA-89C2-FD20BA10AB51}" type="datetimeFigureOut">
              <a:rPr lang="ko-KR" altLang="en-US" smtClean="0"/>
              <a:t>2024-08-12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71A140D-C5E6-A883-B046-02A13E401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5AB2B68-094C-F387-4CFE-7901A36BB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914FF-6522-4603-94B6-A646524CBEA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380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77C9F8B-6F0B-E280-E425-A57C20A9C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9C4E19C8-69C3-CDA9-4E45-B601B608E0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BF74067-9045-0B0E-06CB-5D4D24CA08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0F62D22-1EBA-B176-1C38-E086975A7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06DED-94C3-45DA-89C2-FD20BA10AB51}" type="datetimeFigureOut">
              <a:rPr lang="ko-KR" altLang="en-US" smtClean="0"/>
              <a:t>2024-08-12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2113647-8AF4-0728-FB28-F1E3E57D6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A305307-3DD0-5986-C169-47774CB90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914FF-6522-4603-94B6-A646524CBEA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4209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B71944F8-9B3C-C2B9-91DF-B27C08A64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CC75D6A-6242-01BA-4624-0DDABDB39E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D09668B-9F7E-DA6B-4A45-46C49E5CA5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706DED-94C3-45DA-89C2-FD20BA10AB51}" type="datetimeFigureOut">
              <a:rPr lang="ko-KR" altLang="en-US" smtClean="0"/>
              <a:t>2024-08-12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9C29C1F-3E2D-D08F-BC87-98B259A041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9CF928F-2BAA-05FF-8E81-9A247FE21A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F914FF-6522-4603-94B6-A646524CBEA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43746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0.png"/><Relationship Id="rId3" Type="http://schemas.openxmlformats.org/officeDocument/2006/relationships/image" Target="../media/image1.png"/><Relationship Id="rId7" Type="http://schemas.openxmlformats.org/officeDocument/2006/relationships/image" Target="../media/image5.svg"/><Relationship Id="rId12" Type="http://schemas.microsoft.com/office/2007/relationships/hdphoto" Target="../media/hdphoto1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svg"/><Relationship Id="rId15" Type="http://schemas.openxmlformats.org/officeDocument/2006/relationships/image" Target="../media/image12.sv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sv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387BDF81-BE8B-DA9E-5A6B-BCB3B4666F56}"/>
              </a:ext>
            </a:extLst>
          </p:cNvPr>
          <p:cNvSpPr txBox="1"/>
          <p:nvPr/>
        </p:nvSpPr>
        <p:spPr>
          <a:xfrm>
            <a:off x="542456" y="726395"/>
            <a:ext cx="5890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rPr>
              <a:t>치타는 최적의</a:t>
            </a:r>
            <a:r>
              <a:rPr lang="ko-KR" altLang="en-US" sz="2000" b="1" spc="-150" dirty="0">
                <a:solidFill>
                  <a:srgbClr val="EB3F00"/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rPr>
              <a:t>  </a:t>
            </a:r>
            <a:r>
              <a:rPr lang="en-US" altLang="ko-KR" sz="2000" b="1" spc="-150" dirty="0">
                <a:solidFill>
                  <a:srgbClr val="EB3F00"/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rPr>
              <a:t>ML &amp; </a:t>
            </a:r>
            <a:r>
              <a:rPr lang="en-US" altLang="ko-KR" sz="2000" b="1" dirty="0">
                <a:solidFill>
                  <a:srgbClr val="EB3F00"/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rPr>
              <a:t>LLM </a:t>
            </a:r>
            <a:r>
              <a:rPr lang="ko-KR" altLang="en-US" sz="2000" dirty="0"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rPr>
              <a:t>환경을 제공합니다</a:t>
            </a:r>
            <a:r>
              <a:rPr lang="en-US" altLang="ko-KR" sz="2000" dirty="0"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rPr>
              <a:t>.</a:t>
            </a:r>
            <a:endParaRPr lang="ko-KR" altLang="en-US" sz="2000" dirty="0">
              <a:latin typeface="Pretendard" panose="02000503000000020004" pitchFamily="2" charset="-127"/>
              <a:ea typeface="Pretendard" panose="02000503000000020004" pitchFamily="2" charset="-127"/>
              <a:cs typeface="Pretendard" panose="02000503000000020004" pitchFamily="2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FFB80EA-7EA5-312D-C92B-C1AE0283F743}"/>
              </a:ext>
            </a:extLst>
          </p:cNvPr>
          <p:cNvSpPr txBox="1"/>
          <p:nvPr/>
        </p:nvSpPr>
        <p:spPr>
          <a:xfrm>
            <a:off x="570299" y="256787"/>
            <a:ext cx="3946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rPr>
              <a:t>2.1</a:t>
            </a:r>
            <a:endParaRPr lang="ko-KR" altLang="en-US" sz="1200" b="1" dirty="0">
              <a:latin typeface="Pretendard" panose="02000503000000020004" pitchFamily="2" charset="-127"/>
              <a:ea typeface="Pretendard" panose="02000503000000020004" pitchFamily="2" charset="-127"/>
              <a:cs typeface="Pretendard" panose="02000503000000020004" pitchFamily="2" charset="-127"/>
            </a:endParaRPr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59A2E1F3-B0B5-F30D-158A-636CAA25CE2D}"/>
              </a:ext>
            </a:extLst>
          </p:cNvPr>
          <p:cNvCxnSpPr>
            <a:cxnSpLocks/>
          </p:cNvCxnSpPr>
          <p:nvPr/>
        </p:nvCxnSpPr>
        <p:spPr>
          <a:xfrm>
            <a:off x="1045491" y="288617"/>
            <a:ext cx="0" cy="216609"/>
          </a:xfrm>
          <a:prstGeom prst="line">
            <a:avLst/>
          </a:prstGeom>
          <a:ln w="19050">
            <a:solidFill>
              <a:srgbClr val="421D0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50FBFA6A-BF4B-E664-5064-3217FFD8F92E}"/>
              </a:ext>
            </a:extLst>
          </p:cNvPr>
          <p:cNvSpPr txBox="1"/>
          <p:nvPr/>
        </p:nvSpPr>
        <p:spPr>
          <a:xfrm>
            <a:off x="555736" y="1149945"/>
            <a:ext cx="6456235" cy="5497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ko-KR" altLang="en-US" sz="1200" dirty="0">
                <a:latin typeface="Pretendard" panose="02000503000000020004" pitchFamily="2" charset="-127"/>
                <a:ea typeface="Pretendard" panose="02000503000000020004" pitchFamily="2" charset="-127"/>
              </a:rPr>
              <a:t>치타는 </a:t>
            </a:r>
            <a:r>
              <a:rPr lang="en-US" altLang="ko-KR" sz="1200" dirty="0">
                <a:latin typeface="Pretendard" panose="02000503000000020004" pitchFamily="2" charset="-127"/>
                <a:ea typeface="Pretendard" panose="02000503000000020004" pitchFamily="2" charset="-127"/>
              </a:rPr>
              <a:t>AI </a:t>
            </a:r>
            <a:r>
              <a:rPr lang="ko-KR" altLang="en-US" sz="1200" dirty="0">
                <a:latin typeface="Pretendard" panose="02000503000000020004" pitchFamily="2" charset="-127"/>
                <a:ea typeface="Pretendard" panose="02000503000000020004" pitchFamily="2" charset="-127"/>
              </a:rPr>
              <a:t>모델 개발을 위한 파이프라인</a:t>
            </a:r>
            <a:r>
              <a:rPr lang="en-US" altLang="ko-KR" sz="1200" dirty="0">
                <a:latin typeface="Pretendard" panose="02000503000000020004" pitchFamily="2" charset="-127"/>
                <a:ea typeface="Pretendard" panose="02000503000000020004" pitchFamily="2" charset="-127"/>
              </a:rPr>
              <a:t>(</a:t>
            </a:r>
            <a:r>
              <a:rPr lang="en-US" altLang="ko-KR" sz="1200" dirty="0" err="1">
                <a:latin typeface="Pretendard" panose="02000503000000020004" pitchFamily="2" charset="-127"/>
                <a:ea typeface="Pretendard" panose="02000503000000020004" pitchFamily="2" charset="-127"/>
              </a:rPr>
              <a:t>MLOps</a:t>
            </a:r>
            <a:r>
              <a:rPr lang="en-US" altLang="ko-KR" sz="1200" dirty="0">
                <a:latin typeface="Pretendard" panose="02000503000000020004" pitchFamily="2" charset="-127"/>
                <a:ea typeface="Pretendard" panose="02000503000000020004" pitchFamily="2" charset="-127"/>
              </a:rPr>
              <a:t>)</a:t>
            </a:r>
            <a:r>
              <a:rPr lang="ko-KR" altLang="en-US" sz="1200" dirty="0">
                <a:latin typeface="Pretendard" panose="02000503000000020004" pitchFamily="2" charset="-127"/>
                <a:ea typeface="Pretendard" panose="02000503000000020004" pitchFamily="2" charset="-127"/>
              </a:rPr>
              <a:t>과 생성형 </a:t>
            </a:r>
            <a:r>
              <a:rPr lang="en-US" altLang="ko-KR" sz="1200" dirty="0">
                <a:latin typeface="Pretendard" panose="02000503000000020004" pitchFamily="2" charset="-127"/>
                <a:ea typeface="Pretendard" panose="02000503000000020004" pitchFamily="2" charset="-127"/>
              </a:rPr>
              <a:t>AI </a:t>
            </a:r>
            <a:r>
              <a:rPr lang="ko-KR" altLang="en-US" sz="1200" dirty="0">
                <a:latin typeface="Pretendard" panose="02000503000000020004" pitchFamily="2" charset="-127"/>
                <a:ea typeface="Pretendard" panose="02000503000000020004" pitchFamily="2" charset="-127"/>
              </a:rPr>
              <a:t>도입을 위한 </a:t>
            </a:r>
            <a:r>
              <a:rPr lang="en-US" altLang="ko-KR" sz="1200" dirty="0">
                <a:latin typeface="Pretendard" panose="02000503000000020004" pitchFamily="2" charset="-127"/>
                <a:ea typeface="Pretendard" panose="02000503000000020004" pitchFamily="2" charset="-127"/>
              </a:rPr>
              <a:t>LLM </a:t>
            </a:r>
            <a:r>
              <a:rPr lang="ko-KR" altLang="en-US" sz="1200" dirty="0">
                <a:latin typeface="Pretendard" panose="02000503000000020004" pitchFamily="2" charset="-127"/>
                <a:ea typeface="Pretendard" panose="02000503000000020004" pitchFamily="2" charset="-127"/>
              </a:rPr>
              <a:t>파이프라인</a:t>
            </a:r>
            <a:r>
              <a:rPr lang="en-US" altLang="ko-KR" sz="1200" dirty="0">
                <a:latin typeface="Pretendard" panose="02000503000000020004" pitchFamily="2" charset="-127"/>
                <a:ea typeface="Pretendard" panose="02000503000000020004" pitchFamily="2" charset="-127"/>
              </a:rPr>
              <a:t>(</a:t>
            </a:r>
            <a:r>
              <a:rPr lang="en-US" altLang="ko-KR" sz="1200" dirty="0" err="1">
                <a:latin typeface="Pretendard" panose="02000503000000020004" pitchFamily="2" charset="-127"/>
                <a:ea typeface="Pretendard" panose="02000503000000020004" pitchFamily="2" charset="-127"/>
              </a:rPr>
              <a:t>LLMOps</a:t>
            </a:r>
            <a:r>
              <a:rPr lang="en-US" altLang="ko-KR" sz="1200" dirty="0">
                <a:latin typeface="Pretendard" panose="02000503000000020004" pitchFamily="2" charset="-127"/>
                <a:ea typeface="Pretendard" panose="02000503000000020004" pitchFamily="2" charset="-127"/>
              </a:rPr>
              <a:t>)</a:t>
            </a:r>
            <a:r>
              <a:rPr lang="ko-KR" altLang="en-US" sz="1200" dirty="0">
                <a:latin typeface="Pretendard" panose="02000503000000020004" pitchFamily="2" charset="-127"/>
                <a:ea typeface="Pretendard" panose="02000503000000020004" pitchFamily="2" charset="-127"/>
              </a:rPr>
              <a:t>를 제공하여</a:t>
            </a:r>
            <a:r>
              <a:rPr lang="en-US" altLang="ko-KR" sz="1200" dirty="0">
                <a:latin typeface="Pretendard" panose="02000503000000020004" pitchFamily="2" charset="-127"/>
                <a:ea typeface="Pretendard" panose="02000503000000020004" pitchFamily="2" charset="-127"/>
              </a:rPr>
              <a:t> ML &amp; LLM </a:t>
            </a:r>
            <a:r>
              <a:rPr lang="ko-KR" altLang="en-US" sz="1200" dirty="0">
                <a:latin typeface="Pretendard" panose="02000503000000020004" pitchFamily="2" charset="-127"/>
                <a:ea typeface="Pretendard" panose="02000503000000020004" pitchFamily="2" charset="-127"/>
              </a:rPr>
              <a:t>개발과 운영에 대한 어려움을 빠르게 해결할 수 있습니다</a:t>
            </a:r>
            <a:r>
              <a:rPr lang="en-US" altLang="ko-KR" sz="1200" dirty="0">
                <a:latin typeface="Pretendard" panose="02000503000000020004" pitchFamily="2" charset="-127"/>
                <a:ea typeface="Pretendard" panose="02000503000000020004" pitchFamily="2" charset="-127"/>
              </a:rPr>
              <a:t>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89A75AD-7916-1E69-CE39-84D0E63E910A}"/>
              </a:ext>
            </a:extLst>
          </p:cNvPr>
          <p:cNvSpPr txBox="1"/>
          <p:nvPr/>
        </p:nvSpPr>
        <p:spPr>
          <a:xfrm>
            <a:off x="1148466" y="256787"/>
            <a:ext cx="12428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b="1" dirty="0"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rPr>
              <a:t>제품 개요 </a:t>
            </a:r>
          </a:p>
        </p:txBody>
      </p:sp>
      <p:sp>
        <p:nvSpPr>
          <p:cNvPr id="26" name="모서리가 둥근 직사각형 23">
            <a:extLst>
              <a:ext uri="{FF2B5EF4-FFF2-40B4-BE49-F238E27FC236}">
                <a16:creationId xmlns:a16="http://schemas.microsoft.com/office/drawing/2014/main" id="{62BC1D27-D5EA-EA14-8B07-B1C04E42B998}"/>
              </a:ext>
            </a:extLst>
          </p:cNvPr>
          <p:cNvSpPr/>
          <p:nvPr/>
        </p:nvSpPr>
        <p:spPr>
          <a:xfrm>
            <a:off x="1885890" y="5490557"/>
            <a:ext cx="9839409" cy="875986"/>
          </a:xfrm>
          <a:prstGeom prst="roundRect">
            <a:avLst>
              <a:gd name="adj" fmla="val 8206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ore-KR" altLang="en-US" sz="1000" b="1" dirty="0">
              <a:solidFill>
                <a:schemeClr val="tx1"/>
              </a:solidFill>
              <a:latin typeface="Pretendard" panose="02000503000000020004" pitchFamily="2" charset="-127"/>
              <a:ea typeface="Pretendard" panose="02000503000000020004" pitchFamily="2" charset="-127"/>
              <a:cs typeface="Pretendard" panose="02000503000000020004" pitchFamily="2" charset="-127"/>
            </a:endParaRPr>
          </a:p>
        </p:txBody>
      </p:sp>
      <p:sp>
        <p:nvSpPr>
          <p:cNvPr id="27" name="모서리가 둥근 직사각형 23">
            <a:extLst>
              <a:ext uri="{FF2B5EF4-FFF2-40B4-BE49-F238E27FC236}">
                <a16:creationId xmlns:a16="http://schemas.microsoft.com/office/drawing/2014/main" id="{A886BCAA-65F0-9973-F415-B5FD525B396E}"/>
              </a:ext>
            </a:extLst>
          </p:cNvPr>
          <p:cNvSpPr/>
          <p:nvPr/>
        </p:nvSpPr>
        <p:spPr>
          <a:xfrm>
            <a:off x="572111" y="2251094"/>
            <a:ext cx="819431" cy="2884219"/>
          </a:xfrm>
          <a:prstGeom prst="roundRect">
            <a:avLst>
              <a:gd name="adj" fmla="val 9145"/>
            </a:avLst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ore-KR" altLang="en-US" sz="1000" b="1" dirty="0">
              <a:solidFill>
                <a:schemeClr val="tx1"/>
              </a:solidFill>
              <a:latin typeface="Pretendard" panose="02000503000000020004" pitchFamily="2" charset="-127"/>
              <a:ea typeface="Pretendard" panose="02000503000000020004" pitchFamily="2" charset="-127"/>
              <a:cs typeface="Pretendard" panose="02000503000000020004" pitchFamily="2" charset="-127"/>
            </a:endParaRPr>
          </a:p>
        </p:txBody>
      </p:sp>
      <p:sp>
        <p:nvSpPr>
          <p:cNvPr id="28" name="사각형: 둥근 모서리 27">
            <a:extLst>
              <a:ext uri="{FF2B5EF4-FFF2-40B4-BE49-F238E27FC236}">
                <a16:creationId xmlns:a16="http://schemas.microsoft.com/office/drawing/2014/main" id="{D6684AAB-7210-5FA3-4E13-854100F961D6}"/>
              </a:ext>
            </a:extLst>
          </p:cNvPr>
          <p:cNvSpPr/>
          <p:nvPr/>
        </p:nvSpPr>
        <p:spPr>
          <a:xfrm>
            <a:off x="1711598" y="2251094"/>
            <a:ext cx="10019808" cy="2876171"/>
          </a:xfrm>
          <a:prstGeom prst="roundRect">
            <a:avLst>
              <a:gd name="adj" fmla="val 2936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700" b="1">
                <a:solidFill>
                  <a:schemeClr val="tx1">
                    <a:lumMod val="65000"/>
                    <a:lumOff val="35000"/>
                  </a:schemeClr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rPr>
              <a:t>ML</a:t>
            </a:r>
          </a:p>
          <a:p>
            <a:pPr algn="ctr"/>
            <a:r>
              <a:rPr lang="ko-KR" altLang="en-US" sz="700" b="1">
                <a:solidFill>
                  <a:schemeClr val="tx1">
                    <a:lumMod val="65000"/>
                    <a:lumOff val="35000"/>
                  </a:schemeClr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rPr>
              <a:t>데이터셋</a:t>
            </a:r>
            <a:endParaRPr lang="ko-KR" altLang="en-US" sz="700" b="1" dirty="0">
              <a:solidFill>
                <a:schemeClr val="tx1">
                  <a:lumMod val="65000"/>
                  <a:lumOff val="35000"/>
                </a:schemeClr>
              </a:solidFill>
              <a:latin typeface="Pretendard" panose="02000503000000020004" pitchFamily="2" charset="-127"/>
              <a:ea typeface="Pretendard" panose="02000503000000020004" pitchFamily="2" charset="-127"/>
              <a:cs typeface="Pretendard" panose="02000503000000020004" pitchFamily="2" charset="-127"/>
            </a:endParaRPr>
          </a:p>
        </p:txBody>
      </p:sp>
      <p:sp>
        <p:nvSpPr>
          <p:cNvPr id="29" name="사각형: 둥근 모서리 28">
            <a:extLst>
              <a:ext uri="{FF2B5EF4-FFF2-40B4-BE49-F238E27FC236}">
                <a16:creationId xmlns:a16="http://schemas.microsoft.com/office/drawing/2014/main" id="{1EFB66C2-F166-7ED0-2B10-48B42819D1BB}"/>
              </a:ext>
            </a:extLst>
          </p:cNvPr>
          <p:cNvSpPr/>
          <p:nvPr/>
        </p:nvSpPr>
        <p:spPr>
          <a:xfrm>
            <a:off x="1885890" y="2674642"/>
            <a:ext cx="7634872" cy="1717614"/>
          </a:xfrm>
          <a:prstGeom prst="roundRect">
            <a:avLst>
              <a:gd name="adj" fmla="val 5184"/>
            </a:avLst>
          </a:prstGeom>
          <a:solidFill>
            <a:srgbClr val="FCF9E8"/>
          </a:solidFill>
          <a:ln w="12700">
            <a:solidFill>
              <a:schemeClr val="bg1">
                <a:lumMod val="85000"/>
              </a:schemeClr>
            </a:solidFill>
            <a:prstDash val="sysDash"/>
            <a:headEnd type="oval" w="sm" len="sm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700" b="1" dirty="0">
              <a:solidFill>
                <a:schemeClr val="tx1">
                  <a:lumMod val="65000"/>
                  <a:lumOff val="35000"/>
                </a:schemeClr>
              </a:solidFill>
              <a:latin typeface="Pretendard" panose="02000503000000020004" pitchFamily="2" charset="-127"/>
              <a:ea typeface="Pretendard" panose="02000503000000020004" pitchFamily="2" charset="-127"/>
              <a:cs typeface="Pretendard" panose="02000503000000020004" pitchFamily="2" charset="-127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2BE18A6-12FE-D446-0D80-BE22ED2BEFDF}"/>
              </a:ext>
            </a:extLst>
          </p:cNvPr>
          <p:cNvSpPr txBox="1"/>
          <p:nvPr/>
        </p:nvSpPr>
        <p:spPr>
          <a:xfrm>
            <a:off x="1943198" y="5525668"/>
            <a:ext cx="1162449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50" b="1" dirty="0">
                <a:solidFill>
                  <a:schemeClr val="tx1">
                    <a:lumMod val="50000"/>
                    <a:lumOff val="50000"/>
                  </a:schemeClr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rPr>
              <a:t>Infrastructure</a:t>
            </a:r>
            <a:endParaRPr lang="ko-KR" altLang="en-US" sz="1050" b="1" dirty="0">
              <a:solidFill>
                <a:schemeClr val="tx1">
                  <a:lumMod val="50000"/>
                  <a:lumOff val="50000"/>
                </a:schemeClr>
              </a:solidFill>
              <a:latin typeface="Pretendard" panose="02000503000000020004" pitchFamily="2" charset="-127"/>
              <a:ea typeface="Pretendard" panose="02000503000000020004" pitchFamily="2" charset="-127"/>
              <a:cs typeface="Pretendard" panose="02000503000000020004" pitchFamily="2" charset="-127"/>
            </a:endParaRPr>
          </a:p>
        </p:txBody>
      </p:sp>
      <p:sp>
        <p:nvSpPr>
          <p:cNvPr id="31" name="사각형: 둥근 모서리 30">
            <a:extLst>
              <a:ext uri="{FF2B5EF4-FFF2-40B4-BE49-F238E27FC236}">
                <a16:creationId xmlns:a16="http://schemas.microsoft.com/office/drawing/2014/main" id="{EC2F5A47-43FA-F619-10D4-461830153A8C}"/>
              </a:ext>
            </a:extLst>
          </p:cNvPr>
          <p:cNvSpPr/>
          <p:nvPr/>
        </p:nvSpPr>
        <p:spPr>
          <a:xfrm>
            <a:off x="2128205" y="5825278"/>
            <a:ext cx="7865667" cy="437942"/>
          </a:xfrm>
          <a:prstGeom prst="roundRect">
            <a:avLst>
              <a:gd name="adj" fmla="val 17678"/>
            </a:avLst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b="1" dirty="0" err="1">
                <a:solidFill>
                  <a:schemeClr val="tx1"/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rPr>
              <a:t>ㅍ</a:t>
            </a:r>
            <a:endParaRPr lang="ko-KR" altLang="en-US" sz="1000" b="1" dirty="0">
              <a:solidFill>
                <a:schemeClr val="tx1"/>
              </a:solidFill>
              <a:latin typeface="Pretendard" panose="02000503000000020004" pitchFamily="2" charset="-127"/>
              <a:ea typeface="Pretendard" panose="02000503000000020004" pitchFamily="2" charset="-127"/>
              <a:cs typeface="Pretendard" panose="02000503000000020004" pitchFamily="2" charset="-127"/>
            </a:endParaRPr>
          </a:p>
        </p:txBody>
      </p:sp>
      <p:sp>
        <p:nvSpPr>
          <p:cNvPr id="32" name="사각형: 둥근 모서리 31">
            <a:extLst>
              <a:ext uri="{FF2B5EF4-FFF2-40B4-BE49-F238E27FC236}">
                <a16:creationId xmlns:a16="http://schemas.microsoft.com/office/drawing/2014/main" id="{01C688AB-8688-4A27-3CA3-0A3B302C1A90}"/>
              </a:ext>
            </a:extLst>
          </p:cNvPr>
          <p:cNvSpPr/>
          <p:nvPr/>
        </p:nvSpPr>
        <p:spPr>
          <a:xfrm>
            <a:off x="3623771" y="5900790"/>
            <a:ext cx="1482253" cy="297241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9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rPr>
              <a:t>로드 </a:t>
            </a:r>
            <a:r>
              <a:rPr lang="ko-KR" altLang="en-US" sz="9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rPr>
              <a:t>밸런싱</a:t>
            </a:r>
            <a:endParaRPr lang="ko-KR" altLang="en-US" sz="900" b="1" dirty="0">
              <a:solidFill>
                <a:schemeClr val="tx1">
                  <a:lumMod val="50000"/>
                  <a:lumOff val="50000"/>
                </a:schemeClr>
              </a:solidFill>
              <a:latin typeface="Pretendard" panose="02000503000000020004" pitchFamily="2" charset="-127"/>
              <a:ea typeface="Pretendard" panose="02000503000000020004" pitchFamily="2" charset="-127"/>
              <a:cs typeface="Pretendard" panose="02000503000000020004" pitchFamily="2" charset="-127"/>
            </a:endParaRPr>
          </a:p>
        </p:txBody>
      </p:sp>
      <p:sp>
        <p:nvSpPr>
          <p:cNvPr id="33" name="사각형: 둥근 모서리 32">
            <a:extLst>
              <a:ext uri="{FF2B5EF4-FFF2-40B4-BE49-F238E27FC236}">
                <a16:creationId xmlns:a16="http://schemas.microsoft.com/office/drawing/2014/main" id="{50989D3F-317A-FCA7-C8F4-ADB75228EBE5}"/>
              </a:ext>
            </a:extLst>
          </p:cNvPr>
          <p:cNvSpPr/>
          <p:nvPr/>
        </p:nvSpPr>
        <p:spPr>
          <a:xfrm>
            <a:off x="5215551" y="5897142"/>
            <a:ext cx="1482253" cy="297241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rPr>
              <a:t>Rolling Update</a:t>
            </a:r>
            <a:endParaRPr lang="ko-KR" altLang="en-US" sz="900" b="1" dirty="0">
              <a:solidFill>
                <a:schemeClr val="tx1">
                  <a:lumMod val="50000"/>
                  <a:lumOff val="50000"/>
                </a:schemeClr>
              </a:solidFill>
              <a:latin typeface="Pretendard" panose="02000503000000020004" pitchFamily="2" charset="-127"/>
              <a:ea typeface="Pretendard" panose="02000503000000020004" pitchFamily="2" charset="-127"/>
              <a:cs typeface="Pretendard" panose="02000503000000020004" pitchFamily="2" charset="-127"/>
            </a:endParaRPr>
          </a:p>
        </p:txBody>
      </p:sp>
      <p:sp>
        <p:nvSpPr>
          <p:cNvPr id="34" name="사각형: 둥근 모서리 33">
            <a:extLst>
              <a:ext uri="{FF2B5EF4-FFF2-40B4-BE49-F238E27FC236}">
                <a16:creationId xmlns:a16="http://schemas.microsoft.com/office/drawing/2014/main" id="{495B66D1-D0F3-4CA5-E2A1-B12D2FA73DC3}"/>
              </a:ext>
            </a:extLst>
          </p:cNvPr>
          <p:cNvSpPr/>
          <p:nvPr/>
        </p:nvSpPr>
        <p:spPr>
          <a:xfrm>
            <a:off x="8399111" y="5896869"/>
            <a:ext cx="1482253" cy="297241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rPr>
              <a:t>Monitoring/Logging</a:t>
            </a:r>
            <a:endParaRPr lang="ko-KR" altLang="en-US" sz="900" b="1" dirty="0">
              <a:solidFill>
                <a:schemeClr val="tx1">
                  <a:lumMod val="50000"/>
                  <a:lumOff val="50000"/>
                </a:schemeClr>
              </a:solidFill>
              <a:latin typeface="Pretendard" panose="02000503000000020004" pitchFamily="2" charset="-127"/>
              <a:ea typeface="Pretendard" panose="02000503000000020004" pitchFamily="2" charset="-127"/>
              <a:cs typeface="Pretendard" panose="02000503000000020004" pitchFamily="2" charset="-127"/>
            </a:endParaRPr>
          </a:p>
        </p:txBody>
      </p:sp>
      <p:sp>
        <p:nvSpPr>
          <p:cNvPr id="35" name="사각형: 둥근 모서리 34">
            <a:extLst>
              <a:ext uri="{FF2B5EF4-FFF2-40B4-BE49-F238E27FC236}">
                <a16:creationId xmlns:a16="http://schemas.microsoft.com/office/drawing/2014/main" id="{25E2FCC8-5B80-10FF-3F68-0CA94FA99FCF}"/>
              </a:ext>
            </a:extLst>
          </p:cNvPr>
          <p:cNvSpPr/>
          <p:nvPr/>
        </p:nvSpPr>
        <p:spPr>
          <a:xfrm>
            <a:off x="6807331" y="5896869"/>
            <a:ext cx="1482253" cy="297241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rPr>
              <a:t>CI/CD</a:t>
            </a:r>
            <a:endParaRPr lang="ko-KR" altLang="en-US" sz="900" b="1" dirty="0">
              <a:solidFill>
                <a:schemeClr val="tx1">
                  <a:lumMod val="50000"/>
                  <a:lumOff val="50000"/>
                </a:schemeClr>
              </a:solidFill>
              <a:latin typeface="Pretendard" panose="02000503000000020004" pitchFamily="2" charset="-127"/>
              <a:ea typeface="Pretendard" panose="02000503000000020004" pitchFamily="2" charset="-127"/>
              <a:cs typeface="Pretendard" panose="02000503000000020004" pitchFamily="2" charset="-127"/>
            </a:endParaRPr>
          </a:p>
        </p:txBody>
      </p:sp>
      <p:pic>
        <p:nvPicPr>
          <p:cNvPr id="36" name="Picture 2" descr="쿠버네티스(Kubernetes) 기초 다지기 — Kua's Miscellaneous">
            <a:extLst>
              <a:ext uri="{FF2B5EF4-FFF2-40B4-BE49-F238E27FC236}">
                <a16:creationId xmlns:a16="http://schemas.microsoft.com/office/drawing/2014/main" id="{0D8ED488-1ADE-A87D-7989-AFA3D21D75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4262" y="5935281"/>
            <a:ext cx="1055900" cy="227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7" name="그룹 36">
            <a:extLst>
              <a:ext uri="{FF2B5EF4-FFF2-40B4-BE49-F238E27FC236}">
                <a16:creationId xmlns:a16="http://schemas.microsoft.com/office/drawing/2014/main" id="{20D804EB-84AB-7A16-2BEC-DF5214B8387F}"/>
              </a:ext>
            </a:extLst>
          </p:cNvPr>
          <p:cNvGrpSpPr/>
          <p:nvPr/>
        </p:nvGrpSpPr>
        <p:grpSpPr>
          <a:xfrm>
            <a:off x="626013" y="2320706"/>
            <a:ext cx="740028" cy="614924"/>
            <a:chOff x="586424" y="2364735"/>
            <a:chExt cx="740028" cy="614924"/>
          </a:xfrm>
        </p:grpSpPr>
        <p:pic>
          <p:nvPicPr>
            <p:cNvPr id="38" name="그래픽 37" descr="남자 옆모습 단색으로 채워진">
              <a:extLst>
                <a:ext uri="{FF2B5EF4-FFF2-40B4-BE49-F238E27FC236}">
                  <a16:creationId xmlns:a16="http://schemas.microsoft.com/office/drawing/2014/main" id="{C763F38B-457B-DE3B-776D-F0E91845ED2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41490" y="2364735"/>
              <a:ext cx="429899" cy="429899"/>
            </a:xfrm>
            <a:prstGeom prst="rect">
              <a:avLst/>
            </a:prstGeom>
          </p:spPr>
        </p:pic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E0CA85B2-9693-8B8D-1F09-4A113B47D575}"/>
                </a:ext>
              </a:extLst>
            </p:cNvPr>
            <p:cNvSpPr txBox="1"/>
            <p:nvPr/>
          </p:nvSpPr>
          <p:spPr>
            <a:xfrm>
              <a:off x="586424" y="2764215"/>
              <a:ext cx="740028" cy="2154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ko-KR" altLang="en-US" sz="800" b="1" dirty="0">
                  <a:latin typeface="Pretendard" panose="02000503000000020004" pitchFamily="2" charset="-127"/>
                  <a:ea typeface="Pretendard" panose="02000503000000020004" pitchFamily="2" charset="-127"/>
                  <a:cs typeface="Pretendard" panose="02000503000000020004" pitchFamily="2" charset="-127"/>
                </a:rPr>
                <a:t>데이터 분석가</a:t>
              </a:r>
            </a:p>
          </p:txBody>
        </p:sp>
      </p:grpSp>
      <p:grpSp>
        <p:nvGrpSpPr>
          <p:cNvPr id="40" name="그룹 39">
            <a:extLst>
              <a:ext uri="{FF2B5EF4-FFF2-40B4-BE49-F238E27FC236}">
                <a16:creationId xmlns:a16="http://schemas.microsoft.com/office/drawing/2014/main" id="{E3F71C05-11DF-0ED2-199A-5753E52D2481}"/>
              </a:ext>
            </a:extLst>
          </p:cNvPr>
          <p:cNvGrpSpPr/>
          <p:nvPr/>
        </p:nvGrpSpPr>
        <p:grpSpPr>
          <a:xfrm>
            <a:off x="1959351" y="4576135"/>
            <a:ext cx="941200" cy="338554"/>
            <a:chOff x="-139286" y="4006682"/>
            <a:chExt cx="941200" cy="338554"/>
          </a:xfrm>
        </p:grpSpPr>
        <p:sp>
          <p:nvSpPr>
            <p:cNvPr id="41" name="원통형 40">
              <a:extLst>
                <a:ext uri="{FF2B5EF4-FFF2-40B4-BE49-F238E27FC236}">
                  <a16:creationId xmlns:a16="http://schemas.microsoft.com/office/drawing/2014/main" id="{3A359075-5DA0-3D54-ACDB-2B928A9BD169}"/>
                </a:ext>
              </a:extLst>
            </p:cNvPr>
            <p:cNvSpPr/>
            <p:nvPr/>
          </p:nvSpPr>
          <p:spPr>
            <a:xfrm>
              <a:off x="-101288" y="4006682"/>
              <a:ext cx="876376" cy="338554"/>
            </a:xfrm>
            <a:prstGeom prst="can">
              <a:avLst/>
            </a:prstGeom>
            <a:solidFill>
              <a:srgbClr val="FCF9E8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00" b="1">
                <a:solidFill>
                  <a:schemeClr val="tx1"/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FE5DD655-6C2F-DD55-E899-0E5F18C68473}"/>
                </a:ext>
              </a:extLst>
            </p:cNvPr>
            <p:cNvSpPr txBox="1"/>
            <p:nvPr/>
          </p:nvSpPr>
          <p:spPr>
            <a:xfrm>
              <a:off x="-139286" y="4076810"/>
              <a:ext cx="941200" cy="2372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30000"/>
                </a:lnSpc>
              </a:pPr>
              <a:r>
                <a:rPr lang="ko-KR" altLang="en-US" sz="800" b="1" dirty="0">
                  <a:latin typeface="Pretendard" panose="02000503000000020004" pitchFamily="2" charset="-127"/>
                  <a:ea typeface="Pretendard" panose="02000503000000020004" pitchFamily="2" charset="-127"/>
                  <a:cs typeface="Pretendard" panose="02000503000000020004" pitchFamily="2" charset="-127"/>
                </a:rPr>
                <a:t>데이터 저장소</a:t>
              </a:r>
            </a:p>
          </p:txBody>
        </p:sp>
      </p:grpSp>
      <p:grpSp>
        <p:nvGrpSpPr>
          <p:cNvPr id="43" name="그룹 42">
            <a:extLst>
              <a:ext uri="{FF2B5EF4-FFF2-40B4-BE49-F238E27FC236}">
                <a16:creationId xmlns:a16="http://schemas.microsoft.com/office/drawing/2014/main" id="{DCEE7205-A95E-423F-B117-DFF802882D21}"/>
              </a:ext>
            </a:extLst>
          </p:cNvPr>
          <p:cNvGrpSpPr/>
          <p:nvPr/>
        </p:nvGrpSpPr>
        <p:grpSpPr>
          <a:xfrm>
            <a:off x="2899457" y="4576135"/>
            <a:ext cx="825167" cy="371947"/>
            <a:chOff x="957153" y="4049094"/>
            <a:chExt cx="825167" cy="371947"/>
          </a:xfrm>
        </p:grpSpPr>
        <p:sp>
          <p:nvSpPr>
            <p:cNvPr id="44" name="원통형 43">
              <a:extLst>
                <a:ext uri="{FF2B5EF4-FFF2-40B4-BE49-F238E27FC236}">
                  <a16:creationId xmlns:a16="http://schemas.microsoft.com/office/drawing/2014/main" id="{A8A5F76E-10F8-0603-BABC-4DC19D691730}"/>
                </a:ext>
              </a:extLst>
            </p:cNvPr>
            <p:cNvSpPr/>
            <p:nvPr/>
          </p:nvSpPr>
          <p:spPr>
            <a:xfrm>
              <a:off x="1062418" y="4049094"/>
              <a:ext cx="605185" cy="338554"/>
            </a:xfrm>
            <a:prstGeom prst="can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900" b="1">
                <a:solidFill>
                  <a:schemeClr val="tx1">
                    <a:lumMod val="65000"/>
                    <a:lumOff val="35000"/>
                  </a:schemeClr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endParaRP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AE61C70C-8363-6DF0-F69D-03ABAB6EA808}"/>
                </a:ext>
              </a:extLst>
            </p:cNvPr>
            <p:cNvSpPr txBox="1"/>
            <p:nvPr/>
          </p:nvSpPr>
          <p:spPr>
            <a:xfrm>
              <a:off x="957153" y="4082487"/>
              <a:ext cx="82516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800" b="1" dirty="0">
                  <a:latin typeface="Pretendard" panose="02000503000000020004" pitchFamily="2" charset="-127"/>
                  <a:ea typeface="Pretendard" panose="02000503000000020004" pitchFamily="2" charset="-127"/>
                  <a:cs typeface="Pretendard" panose="02000503000000020004" pitchFamily="2" charset="-127"/>
                </a:rPr>
                <a:t>Vector </a:t>
              </a:r>
            </a:p>
            <a:p>
              <a:pPr algn="ctr"/>
              <a:r>
                <a:rPr lang="en-US" altLang="ko-KR" sz="800" b="1" dirty="0">
                  <a:latin typeface="Pretendard" panose="02000503000000020004" pitchFamily="2" charset="-127"/>
                  <a:ea typeface="Pretendard" panose="02000503000000020004" pitchFamily="2" charset="-127"/>
                  <a:cs typeface="Pretendard" panose="02000503000000020004" pitchFamily="2" charset="-127"/>
                </a:rPr>
                <a:t>Store</a:t>
              </a:r>
              <a:endParaRPr lang="ko-KR" altLang="en-US" sz="800" b="1" dirty="0"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endParaRPr>
            </a:p>
          </p:txBody>
        </p:sp>
      </p:grpSp>
      <p:grpSp>
        <p:nvGrpSpPr>
          <p:cNvPr id="46" name="그룹 45">
            <a:extLst>
              <a:ext uri="{FF2B5EF4-FFF2-40B4-BE49-F238E27FC236}">
                <a16:creationId xmlns:a16="http://schemas.microsoft.com/office/drawing/2014/main" id="{04E52063-BF9C-20B0-51F0-0E4560D687F7}"/>
              </a:ext>
            </a:extLst>
          </p:cNvPr>
          <p:cNvGrpSpPr/>
          <p:nvPr/>
        </p:nvGrpSpPr>
        <p:grpSpPr>
          <a:xfrm>
            <a:off x="674165" y="2943935"/>
            <a:ext cx="615322" cy="584493"/>
            <a:chOff x="288658" y="2785482"/>
            <a:chExt cx="615322" cy="584493"/>
          </a:xfrm>
        </p:grpSpPr>
        <p:pic>
          <p:nvPicPr>
            <p:cNvPr id="47" name="그래픽 46" descr="사용자 단색으로 채워진">
              <a:extLst>
                <a:ext uri="{FF2B5EF4-FFF2-40B4-BE49-F238E27FC236}">
                  <a16:creationId xmlns:a16="http://schemas.microsoft.com/office/drawing/2014/main" id="{4074F438-6FFE-A58F-F305-17AFED9A143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381370" y="2785482"/>
              <a:ext cx="429899" cy="429899"/>
            </a:xfrm>
            <a:prstGeom prst="rect">
              <a:avLst/>
            </a:prstGeom>
          </p:spPr>
        </p:pic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D8E6FF4A-30E0-4C89-7E46-D4FAFBC7D432}"/>
                </a:ext>
              </a:extLst>
            </p:cNvPr>
            <p:cNvSpPr txBox="1"/>
            <p:nvPr/>
          </p:nvSpPr>
          <p:spPr>
            <a:xfrm>
              <a:off x="288658" y="3154531"/>
              <a:ext cx="615322" cy="2154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800" b="1" dirty="0">
                  <a:latin typeface="Pretendard" panose="02000503000000020004" pitchFamily="2" charset="-127"/>
                  <a:ea typeface="Pretendard" panose="02000503000000020004" pitchFamily="2" charset="-127"/>
                  <a:cs typeface="Pretendard" panose="02000503000000020004" pitchFamily="2" charset="-127"/>
                </a:rPr>
                <a:t>AI </a:t>
              </a:r>
              <a:r>
                <a:rPr lang="ko-KR" altLang="en-US" sz="800" b="1" dirty="0" err="1">
                  <a:latin typeface="Pretendard" panose="02000503000000020004" pitchFamily="2" charset="-127"/>
                  <a:ea typeface="Pretendard" panose="02000503000000020004" pitchFamily="2" charset="-127"/>
                  <a:cs typeface="Pretendard" panose="02000503000000020004" pitchFamily="2" charset="-127"/>
                </a:rPr>
                <a:t>모델러</a:t>
              </a:r>
              <a:endParaRPr lang="ko-KR" altLang="en-US" sz="800" b="1" dirty="0"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endParaRPr>
            </a:p>
          </p:txBody>
        </p:sp>
      </p:grpSp>
      <p:grpSp>
        <p:nvGrpSpPr>
          <p:cNvPr id="49" name="그룹 48">
            <a:extLst>
              <a:ext uri="{FF2B5EF4-FFF2-40B4-BE49-F238E27FC236}">
                <a16:creationId xmlns:a16="http://schemas.microsoft.com/office/drawing/2014/main" id="{8DC8BF8D-50E0-9E7A-8635-BD7FD69597B1}"/>
              </a:ext>
            </a:extLst>
          </p:cNvPr>
          <p:cNvGrpSpPr/>
          <p:nvPr/>
        </p:nvGrpSpPr>
        <p:grpSpPr>
          <a:xfrm>
            <a:off x="592979" y="3587657"/>
            <a:ext cx="777694" cy="641258"/>
            <a:chOff x="574393" y="3698201"/>
            <a:chExt cx="777694" cy="641258"/>
          </a:xfrm>
        </p:grpSpPr>
        <p:pic>
          <p:nvPicPr>
            <p:cNvPr id="50" name="그래픽 49" descr="남성 사무직 근로자 단색으로 채워진">
              <a:extLst>
                <a:ext uri="{FF2B5EF4-FFF2-40B4-BE49-F238E27FC236}">
                  <a16:creationId xmlns:a16="http://schemas.microsoft.com/office/drawing/2014/main" id="{95EDA13B-E446-EC62-6D9B-3DE5BD02331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741490" y="3698201"/>
              <a:ext cx="429899" cy="429899"/>
            </a:xfrm>
            <a:prstGeom prst="rect">
              <a:avLst/>
            </a:prstGeom>
          </p:spPr>
        </p:pic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B0396138-6F12-9A78-C6E7-48A3B98922C4}"/>
                </a:ext>
              </a:extLst>
            </p:cNvPr>
            <p:cNvSpPr txBox="1"/>
            <p:nvPr/>
          </p:nvSpPr>
          <p:spPr>
            <a:xfrm>
              <a:off x="574393" y="4124015"/>
              <a:ext cx="777694" cy="2154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ko-KR" altLang="en-US" sz="800" b="1" dirty="0">
                  <a:latin typeface="Pretendard" panose="02000503000000020004" pitchFamily="2" charset="-127"/>
                  <a:ea typeface="Pretendard" panose="02000503000000020004" pitchFamily="2" charset="-127"/>
                  <a:cs typeface="Pretendard" panose="02000503000000020004" pitchFamily="2" charset="-127"/>
                </a:rPr>
                <a:t>운영자</a:t>
              </a:r>
            </a:p>
          </p:txBody>
        </p:sp>
      </p:grpSp>
      <p:grpSp>
        <p:nvGrpSpPr>
          <p:cNvPr id="52" name="그룹 51">
            <a:extLst>
              <a:ext uri="{FF2B5EF4-FFF2-40B4-BE49-F238E27FC236}">
                <a16:creationId xmlns:a16="http://schemas.microsoft.com/office/drawing/2014/main" id="{7368552A-CB1C-9404-A5C5-59F3E3195254}"/>
              </a:ext>
            </a:extLst>
          </p:cNvPr>
          <p:cNvGrpSpPr/>
          <p:nvPr/>
        </p:nvGrpSpPr>
        <p:grpSpPr>
          <a:xfrm>
            <a:off x="2254729" y="5247946"/>
            <a:ext cx="575131" cy="133854"/>
            <a:chOff x="2186577" y="3966977"/>
            <a:chExt cx="575131" cy="133854"/>
          </a:xfrm>
        </p:grpSpPr>
        <p:cxnSp>
          <p:nvCxnSpPr>
            <p:cNvPr id="53" name="직선 연결선 52">
              <a:extLst>
                <a:ext uri="{FF2B5EF4-FFF2-40B4-BE49-F238E27FC236}">
                  <a16:creationId xmlns:a16="http://schemas.microsoft.com/office/drawing/2014/main" id="{C20A3FCE-36EB-55F5-B7B0-645C4A637DC0}"/>
                </a:ext>
              </a:extLst>
            </p:cNvPr>
            <p:cNvCxnSpPr/>
            <p:nvPr/>
          </p:nvCxnSpPr>
          <p:spPr>
            <a:xfrm rot="16200000">
              <a:off x="2207970" y="3985945"/>
              <a:ext cx="93493" cy="136280"/>
            </a:xfrm>
            <a:prstGeom prst="line">
              <a:avLst/>
            </a:prstGeom>
            <a:ln>
              <a:solidFill>
                <a:srgbClr val="2B67E4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직선 연결선 53">
              <a:extLst>
                <a:ext uri="{FF2B5EF4-FFF2-40B4-BE49-F238E27FC236}">
                  <a16:creationId xmlns:a16="http://schemas.microsoft.com/office/drawing/2014/main" id="{C4AA34AE-FED1-85E4-4D5D-9F8AA6255157}"/>
                </a:ext>
              </a:extLst>
            </p:cNvPr>
            <p:cNvCxnSpPr/>
            <p:nvPr/>
          </p:nvCxnSpPr>
          <p:spPr>
            <a:xfrm rot="16200000" flipH="1">
              <a:off x="2337101" y="3990221"/>
              <a:ext cx="82933" cy="120887"/>
            </a:xfrm>
            <a:prstGeom prst="line">
              <a:avLst/>
            </a:prstGeom>
            <a:ln>
              <a:solidFill>
                <a:srgbClr val="2B67E4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직선 연결선 54">
              <a:extLst>
                <a:ext uri="{FF2B5EF4-FFF2-40B4-BE49-F238E27FC236}">
                  <a16:creationId xmlns:a16="http://schemas.microsoft.com/office/drawing/2014/main" id="{7B2EAD91-2AC0-FE9B-D6BE-57B0BDE636E0}"/>
                </a:ext>
              </a:extLst>
            </p:cNvPr>
            <p:cNvCxnSpPr/>
            <p:nvPr/>
          </p:nvCxnSpPr>
          <p:spPr>
            <a:xfrm rot="16200000">
              <a:off x="2208579" y="3946698"/>
              <a:ext cx="93493" cy="136280"/>
            </a:xfrm>
            <a:prstGeom prst="line">
              <a:avLst/>
            </a:prstGeom>
            <a:ln>
              <a:solidFill>
                <a:srgbClr val="2B67E4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직선 연결선 55">
              <a:extLst>
                <a:ext uri="{FF2B5EF4-FFF2-40B4-BE49-F238E27FC236}">
                  <a16:creationId xmlns:a16="http://schemas.microsoft.com/office/drawing/2014/main" id="{B6724150-8E8A-0C95-F22B-20DD6B23640F}"/>
                </a:ext>
              </a:extLst>
            </p:cNvPr>
            <p:cNvCxnSpPr/>
            <p:nvPr/>
          </p:nvCxnSpPr>
          <p:spPr>
            <a:xfrm rot="16200000" flipH="1">
              <a:off x="2337710" y="3950974"/>
              <a:ext cx="82933" cy="120887"/>
            </a:xfrm>
            <a:prstGeom prst="line">
              <a:avLst/>
            </a:prstGeom>
            <a:ln>
              <a:solidFill>
                <a:srgbClr val="2B67E4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직선 연결선 56">
              <a:extLst>
                <a:ext uri="{FF2B5EF4-FFF2-40B4-BE49-F238E27FC236}">
                  <a16:creationId xmlns:a16="http://schemas.microsoft.com/office/drawing/2014/main" id="{D180B9B4-E30D-DF52-E676-1CDC74B88F97}"/>
                </a:ext>
              </a:extLst>
            </p:cNvPr>
            <p:cNvCxnSpPr/>
            <p:nvPr/>
          </p:nvCxnSpPr>
          <p:spPr>
            <a:xfrm rot="16200000">
              <a:off x="2530058" y="3984831"/>
              <a:ext cx="93493" cy="136280"/>
            </a:xfrm>
            <a:prstGeom prst="line">
              <a:avLst/>
            </a:prstGeom>
            <a:ln>
              <a:solidFill>
                <a:srgbClr val="2B67E4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직선 연결선 57">
              <a:extLst>
                <a:ext uri="{FF2B5EF4-FFF2-40B4-BE49-F238E27FC236}">
                  <a16:creationId xmlns:a16="http://schemas.microsoft.com/office/drawing/2014/main" id="{2FCBEDF6-73E7-0883-E3BF-35154634CC12}"/>
                </a:ext>
              </a:extLst>
            </p:cNvPr>
            <p:cNvCxnSpPr/>
            <p:nvPr/>
          </p:nvCxnSpPr>
          <p:spPr>
            <a:xfrm rot="16200000" flipH="1">
              <a:off x="2659189" y="3989107"/>
              <a:ext cx="82933" cy="120887"/>
            </a:xfrm>
            <a:prstGeom prst="line">
              <a:avLst/>
            </a:prstGeom>
            <a:ln>
              <a:solidFill>
                <a:srgbClr val="2B67E4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직선 연결선 58">
              <a:extLst>
                <a:ext uri="{FF2B5EF4-FFF2-40B4-BE49-F238E27FC236}">
                  <a16:creationId xmlns:a16="http://schemas.microsoft.com/office/drawing/2014/main" id="{C60D8025-9255-8BC6-5A93-0B4BF13C81E8}"/>
                </a:ext>
              </a:extLst>
            </p:cNvPr>
            <p:cNvCxnSpPr/>
            <p:nvPr/>
          </p:nvCxnSpPr>
          <p:spPr>
            <a:xfrm rot="16200000">
              <a:off x="2530667" y="3945584"/>
              <a:ext cx="93493" cy="136280"/>
            </a:xfrm>
            <a:prstGeom prst="line">
              <a:avLst/>
            </a:prstGeom>
            <a:ln>
              <a:solidFill>
                <a:srgbClr val="2B67E4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직선 연결선 59">
              <a:extLst>
                <a:ext uri="{FF2B5EF4-FFF2-40B4-BE49-F238E27FC236}">
                  <a16:creationId xmlns:a16="http://schemas.microsoft.com/office/drawing/2014/main" id="{3B979EEB-A9C8-C0EE-68BB-3EE0214CF9E6}"/>
                </a:ext>
              </a:extLst>
            </p:cNvPr>
            <p:cNvCxnSpPr/>
            <p:nvPr/>
          </p:nvCxnSpPr>
          <p:spPr>
            <a:xfrm rot="16200000" flipH="1">
              <a:off x="2659798" y="3949860"/>
              <a:ext cx="82933" cy="120887"/>
            </a:xfrm>
            <a:prstGeom prst="line">
              <a:avLst/>
            </a:prstGeom>
            <a:ln>
              <a:solidFill>
                <a:srgbClr val="2B67E4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TextBox 60">
            <a:extLst>
              <a:ext uri="{FF2B5EF4-FFF2-40B4-BE49-F238E27FC236}">
                <a16:creationId xmlns:a16="http://schemas.microsoft.com/office/drawing/2014/main" id="{54D1E308-6E0F-F9A9-EDF9-823C3B9EA61C}"/>
              </a:ext>
            </a:extLst>
          </p:cNvPr>
          <p:cNvSpPr txBox="1"/>
          <p:nvPr/>
        </p:nvSpPr>
        <p:spPr>
          <a:xfrm>
            <a:off x="1773058" y="2348072"/>
            <a:ext cx="144733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50" b="1" dirty="0"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rPr>
              <a:t>ML &amp; LLM Pipeline</a:t>
            </a:r>
            <a:endParaRPr lang="ko-KR" altLang="en-US" sz="1050" b="1" dirty="0">
              <a:latin typeface="Pretendard" panose="02000503000000020004" pitchFamily="2" charset="-127"/>
              <a:ea typeface="Pretendard" panose="02000503000000020004" pitchFamily="2" charset="-127"/>
              <a:cs typeface="Pretendard" panose="02000503000000020004" pitchFamily="2" charset="-127"/>
            </a:endParaRPr>
          </a:p>
        </p:txBody>
      </p:sp>
      <p:sp>
        <p:nvSpPr>
          <p:cNvPr id="62" name="모서리가 둥근 직사각형 23">
            <a:extLst>
              <a:ext uri="{FF2B5EF4-FFF2-40B4-BE49-F238E27FC236}">
                <a16:creationId xmlns:a16="http://schemas.microsoft.com/office/drawing/2014/main" id="{7D8C24CF-27E6-271B-729D-2751BD970417}"/>
              </a:ext>
            </a:extLst>
          </p:cNvPr>
          <p:cNvSpPr/>
          <p:nvPr/>
        </p:nvSpPr>
        <p:spPr>
          <a:xfrm>
            <a:off x="1943198" y="2971139"/>
            <a:ext cx="1853805" cy="1360887"/>
          </a:xfrm>
          <a:prstGeom prst="roundRect">
            <a:avLst>
              <a:gd name="adj" fmla="val 4646"/>
            </a:avLst>
          </a:prstGeom>
          <a:solidFill>
            <a:srgbClr val="FCF9E8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ore-KR" altLang="en-US" sz="1000" b="1" dirty="0">
              <a:solidFill>
                <a:schemeClr val="tx1"/>
              </a:solidFill>
              <a:latin typeface="Pretendard" panose="02000503000000020004" pitchFamily="2" charset="-127"/>
              <a:ea typeface="Pretendard" panose="02000503000000020004" pitchFamily="2" charset="-127"/>
              <a:cs typeface="Pretendard" panose="02000503000000020004" pitchFamily="2" charset="-127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045E22E-9493-82B6-C851-C2673EF4FA6C}"/>
              </a:ext>
            </a:extLst>
          </p:cNvPr>
          <p:cNvSpPr txBox="1"/>
          <p:nvPr/>
        </p:nvSpPr>
        <p:spPr>
          <a:xfrm>
            <a:off x="2061033" y="3026464"/>
            <a:ext cx="870971" cy="2965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000" b="1" dirty="0"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rPr>
              <a:t>데이터 관리</a:t>
            </a:r>
          </a:p>
        </p:txBody>
      </p:sp>
      <p:sp>
        <p:nvSpPr>
          <p:cNvPr id="64" name="모서리가 둥근 직사각형 23">
            <a:extLst>
              <a:ext uri="{FF2B5EF4-FFF2-40B4-BE49-F238E27FC236}">
                <a16:creationId xmlns:a16="http://schemas.microsoft.com/office/drawing/2014/main" id="{900CEB1F-CB43-61B6-20A0-DC804AA333A8}"/>
              </a:ext>
            </a:extLst>
          </p:cNvPr>
          <p:cNvSpPr/>
          <p:nvPr/>
        </p:nvSpPr>
        <p:spPr>
          <a:xfrm>
            <a:off x="2022974" y="3847562"/>
            <a:ext cx="813229" cy="392272"/>
          </a:xfrm>
          <a:prstGeom prst="roundRect">
            <a:avLst>
              <a:gd name="adj" fmla="val 10581"/>
            </a:avLst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9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rPr>
              <a:t>어노테이션</a:t>
            </a:r>
            <a:endParaRPr lang="ko-Kore-KR" altLang="en-US" sz="900" b="1" dirty="0">
              <a:solidFill>
                <a:schemeClr val="tx1">
                  <a:lumMod val="65000"/>
                  <a:lumOff val="35000"/>
                </a:schemeClr>
              </a:solidFill>
              <a:latin typeface="Pretendard" panose="02000503000000020004" pitchFamily="2" charset="-127"/>
              <a:ea typeface="Pretendard" panose="02000503000000020004" pitchFamily="2" charset="-127"/>
              <a:cs typeface="Pretendard" panose="02000503000000020004" pitchFamily="2" charset="-127"/>
            </a:endParaRPr>
          </a:p>
        </p:txBody>
      </p:sp>
      <p:sp>
        <p:nvSpPr>
          <p:cNvPr id="65" name="모서리가 둥근 직사각형 23">
            <a:extLst>
              <a:ext uri="{FF2B5EF4-FFF2-40B4-BE49-F238E27FC236}">
                <a16:creationId xmlns:a16="http://schemas.microsoft.com/office/drawing/2014/main" id="{7DA8AF6A-5524-C27D-B12F-6E1814F2BD22}"/>
              </a:ext>
            </a:extLst>
          </p:cNvPr>
          <p:cNvSpPr/>
          <p:nvPr/>
        </p:nvSpPr>
        <p:spPr>
          <a:xfrm>
            <a:off x="2022973" y="3408906"/>
            <a:ext cx="813229" cy="392272"/>
          </a:xfrm>
          <a:prstGeom prst="roundRect">
            <a:avLst>
              <a:gd name="adj" fmla="val 10581"/>
            </a:avLst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rPr>
              <a:t>볼륨</a:t>
            </a:r>
            <a:endParaRPr lang="ko-Kore-KR" altLang="en-US" sz="900" b="1" dirty="0">
              <a:solidFill>
                <a:schemeClr val="tx1">
                  <a:lumMod val="65000"/>
                  <a:lumOff val="35000"/>
                </a:schemeClr>
              </a:solidFill>
              <a:latin typeface="Pretendard" panose="02000503000000020004" pitchFamily="2" charset="-127"/>
              <a:ea typeface="Pretendard" panose="02000503000000020004" pitchFamily="2" charset="-127"/>
              <a:cs typeface="Pretendard" panose="02000503000000020004" pitchFamily="2" charset="-127"/>
            </a:endParaRPr>
          </a:p>
        </p:txBody>
      </p:sp>
      <p:sp>
        <p:nvSpPr>
          <p:cNvPr id="66" name="모서리가 둥근 직사각형 23">
            <a:extLst>
              <a:ext uri="{FF2B5EF4-FFF2-40B4-BE49-F238E27FC236}">
                <a16:creationId xmlns:a16="http://schemas.microsoft.com/office/drawing/2014/main" id="{53F04E8F-7A8E-8892-63E1-F5827328A871}"/>
              </a:ext>
            </a:extLst>
          </p:cNvPr>
          <p:cNvSpPr/>
          <p:nvPr/>
        </p:nvSpPr>
        <p:spPr>
          <a:xfrm>
            <a:off x="2903399" y="3847562"/>
            <a:ext cx="813229" cy="392272"/>
          </a:xfrm>
          <a:prstGeom prst="roundRect">
            <a:avLst>
              <a:gd name="adj" fmla="val 10581"/>
            </a:avLst>
          </a:prstGeom>
          <a:solidFill>
            <a:schemeClr val="bg1"/>
          </a:solidFill>
          <a:ln w="127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rPr>
              <a:t>Vector</a:t>
            </a:r>
          </a:p>
          <a:p>
            <a:pPr algn="ctr"/>
            <a:r>
              <a:rPr lang="ko-KR" alt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rPr>
              <a:t>관리</a:t>
            </a:r>
            <a:endParaRPr lang="en-US" altLang="ko-KR" sz="900" b="1" dirty="0">
              <a:solidFill>
                <a:schemeClr val="tx1">
                  <a:lumMod val="65000"/>
                  <a:lumOff val="35000"/>
                </a:schemeClr>
              </a:solidFill>
              <a:latin typeface="Pretendard" panose="02000503000000020004" pitchFamily="2" charset="-127"/>
              <a:ea typeface="Pretendard" panose="02000503000000020004" pitchFamily="2" charset="-127"/>
              <a:cs typeface="Pretendard" panose="02000503000000020004" pitchFamily="2" charset="-127"/>
            </a:endParaRPr>
          </a:p>
        </p:txBody>
      </p:sp>
      <p:sp>
        <p:nvSpPr>
          <p:cNvPr id="67" name="모서리가 둥근 직사각형 23">
            <a:extLst>
              <a:ext uri="{FF2B5EF4-FFF2-40B4-BE49-F238E27FC236}">
                <a16:creationId xmlns:a16="http://schemas.microsoft.com/office/drawing/2014/main" id="{AACB335E-50CA-381F-3B51-4E0E581FD850}"/>
              </a:ext>
            </a:extLst>
          </p:cNvPr>
          <p:cNvSpPr/>
          <p:nvPr/>
        </p:nvSpPr>
        <p:spPr>
          <a:xfrm>
            <a:off x="2900771" y="3414470"/>
            <a:ext cx="813229" cy="392272"/>
          </a:xfrm>
          <a:prstGeom prst="roundRect">
            <a:avLst>
              <a:gd name="adj" fmla="val 10581"/>
            </a:avLst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700" b="1" dirty="0">
              <a:solidFill>
                <a:schemeClr val="tx1">
                  <a:lumMod val="65000"/>
                  <a:lumOff val="35000"/>
                </a:schemeClr>
              </a:solidFill>
              <a:latin typeface="Pretendard" panose="02000503000000020004" pitchFamily="2" charset="-127"/>
              <a:ea typeface="Pretendard" panose="02000503000000020004" pitchFamily="2" charset="-127"/>
              <a:cs typeface="Pretendard" panose="02000503000000020004" pitchFamily="2" charset="-127"/>
            </a:endParaRPr>
          </a:p>
        </p:txBody>
      </p:sp>
      <p:cxnSp>
        <p:nvCxnSpPr>
          <p:cNvPr id="68" name="직선 연결선 67">
            <a:extLst>
              <a:ext uri="{FF2B5EF4-FFF2-40B4-BE49-F238E27FC236}">
                <a16:creationId xmlns:a16="http://schemas.microsoft.com/office/drawing/2014/main" id="{AD50C12A-8423-EF89-1E00-89A125BE71A8}"/>
              </a:ext>
            </a:extLst>
          </p:cNvPr>
          <p:cNvCxnSpPr>
            <a:cxnSpLocks/>
            <a:endCxn id="41" idx="1"/>
          </p:cNvCxnSpPr>
          <p:nvPr/>
        </p:nvCxnSpPr>
        <p:spPr>
          <a:xfrm>
            <a:off x="2435537" y="4338375"/>
            <a:ext cx="0" cy="237760"/>
          </a:xfrm>
          <a:prstGeom prst="line">
            <a:avLst/>
          </a:prstGeom>
          <a:solidFill>
            <a:srgbClr val="FCF9E8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9" name="직선 연결선 68">
            <a:extLst>
              <a:ext uri="{FF2B5EF4-FFF2-40B4-BE49-F238E27FC236}">
                <a16:creationId xmlns:a16="http://schemas.microsoft.com/office/drawing/2014/main" id="{F5DE2392-D177-6AFD-1985-E0314203CD03}"/>
              </a:ext>
            </a:extLst>
          </p:cNvPr>
          <p:cNvCxnSpPr>
            <a:cxnSpLocks/>
            <a:stCxn id="66" idx="2"/>
            <a:endCxn id="44" idx="1"/>
          </p:cNvCxnSpPr>
          <p:nvPr/>
        </p:nvCxnSpPr>
        <p:spPr>
          <a:xfrm flipH="1">
            <a:off x="3307315" y="4239834"/>
            <a:ext cx="2699" cy="336301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0" name="그룹 69">
            <a:extLst>
              <a:ext uri="{FF2B5EF4-FFF2-40B4-BE49-F238E27FC236}">
                <a16:creationId xmlns:a16="http://schemas.microsoft.com/office/drawing/2014/main" id="{AF0EEF65-4D53-DB51-4C99-3B4D90922D7F}"/>
              </a:ext>
            </a:extLst>
          </p:cNvPr>
          <p:cNvGrpSpPr/>
          <p:nvPr/>
        </p:nvGrpSpPr>
        <p:grpSpPr>
          <a:xfrm>
            <a:off x="3890388" y="2971138"/>
            <a:ext cx="1962325" cy="1360887"/>
            <a:chOff x="1834678" y="2581302"/>
            <a:chExt cx="1962325" cy="1360887"/>
          </a:xfrm>
        </p:grpSpPr>
        <p:sp>
          <p:nvSpPr>
            <p:cNvPr id="71" name="모서리가 둥근 직사각형 23">
              <a:extLst>
                <a:ext uri="{FF2B5EF4-FFF2-40B4-BE49-F238E27FC236}">
                  <a16:creationId xmlns:a16="http://schemas.microsoft.com/office/drawing/2014/main" id="{703B4EDC-1E29-C25E-F7F4-37E3A3D7B6AB}"/>
                </a:ext>
              </a:extLst>
            </p:cNvPr>
            <p:cNvSpPr/>
            <p:nvPr/>
          </p:nvSpPr>
          <p:spPr>
            <a:xfrm>
              <a:off x="1943198" y="2581302"/>
              <a:ext cx="1853805" cy="1360887"/>
            </a:xfrm>
            <a:prstGeom prst="roundRect">
              <a:avLst>
                <a:gd name="adj" fmla="val 4646"/>
              </a:avLst>
            </a:prstGeom>
            <a:solidFill>
              <a:srgbClr val="FCF9E8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ore-KR" altLang="en-US" sz="1000" b="1" dirty="0">
                <a:solidFill>
                  <a:schemeClr val="tx1"/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endParaRP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F60EA2DF-5A45-839D-BC7A-9DF2CD1E542F}"/>
                </a:ext>
              </a:extLst>
            </p:cNvPr>
            <p:cNvSpPr txBox="1"/>
            <p:nvPr/>
          </p:nvSpPr>
          <p:spPr>
            <a:xfrm>
              <a:off x="2061033" y="2636627"/>
              <a:ext cx="1207175" cy="2965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ko-KR" altLang="en-US" sz="1000" b="1" dirty="0">
                  <a:latin typeface="Pretendard" panose="02000503000000020004" pitchFamily="2" charset="-127"/>
                  <a:ea typeface="Pretendard" panose="02000503000000020004" pitchFamily="2" charset="-127"/>
                  <a:cs typeface="Pretendard" panose="02000503000000020004" pitchFamily="2" charset="-127"/>
                </a:rPr>
                <a:t>모델 개발 및 훈련</a:t>
              </a:r>
            </a:p>
          </p:txBody>
        </p:sp>
        <p:sp>
          <p:nvSpPr>
            <p:cNvPr id="73" name="모서리가 둥근 직사각형 23">
              <a:extLst>
                <a:ext uri="{FF2B5EF4-FFF2-40B4-BE49-F238E27FC236}">
                  <a16:creationId xmlns:a16="http://schemas.microsoft.com/office/drawing/2014/main" id="{B1F548DF-F411-BA72-8200-97B27F538F46}"/>
                </a:ext>
              </a:extLst>
            </p:cNvPr>
            <p:cNvSpPr/>
            <p:nvPr/>
          </p:nvSpPr>
          <p:spPr>
            <a:xfrm>
              <a:off x="2022974" y="3457725"/>
              <a:ext cx="813229" cy="392272"/>
            </a:xfrm>
            <a:prstGeom prst="roundRect">
              <a:avLst>
                <a:gd name="adj" fmla="val 10581"/>
              </a:avLst>
            </a:prstGeom>
            <a:solidFill>
              <a:schemeClr val="bg1"/>
            </a:solidFill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9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Pretendard" panose="02000503000000020004" pitchFamily="2" charset="-127"/>
                  <a:ea typeface="Pretendard" panose="02000503000000020004" pitchFamily="2" charset="-127"/>
                  <a:cs typeface="Pretendard" panose="02000503000000020004" pitchFamily="2" charset="-127"/>
                </a:rPr>
                <a:t>노트북</a:t>
              </a:r>
              <a:r>
                <a:rPr lang="en-US" altLang="ko-KR" sz="9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Pretendard" panose="02000503000000020004" pitchFamily="2" charset="-127"/>
                  <a:ea typeface="Pretendard" panose="02000503000000020004" pitchFamily="2" charset="-127"/>
                  <a:cs typeface="Pretendard" panose="02000503000000020004" pitchFamily="2" charset="-127"/>
                </a:rPr>
                <a:t>/</a:t>
              </a:r>
              <a:r>
                <a:rPr lang="ko-KR" altLang="en-US" sz="9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Pretendard" panose="02000503000000020004" pitchFamily="2" charset="-127"/>
                  <a:ea typeface="Pretendard" panose="02000503000000020004" pitchFamily="2" charset="-127"/>
                  <a:cs typeface="Pretendard" panose="02000503000000020004" pitchFamily="2" charset="-127"/>
                </a:rPr>
                <a:t>강의</a:t>
              </a:r>
              <a:endParaRPr lang="ko-Kore-KR" alt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endParaRPr>
            </a:p>
          </p:txBody>
        </p:sp>
        <p:sp>
          <p:nvSpPr>
            <p:cNvPr id="74" name="모서리가 둥근 직사각형 23">
              <a:extLst>
                <a:ext uri="{FF2B5EF4-FFF2-40B4-BE49-F238E27FC236}">
                  <a16:creationId xmlns:a16="http://schemas.microsoft.com/office/drawing/2014/main" id="{21C53E24-6177-A8F7-8CDD-AB33AFBAF7F6}"/>
                </a:ext>
              </a:extLst>
            </p:cNvPr>
            <p:cNvSpPr/>
            <p:nvPr/>
          </p:nvSpPr>
          <p:spPr>
            <a:xfrm>
              <a:off x="2022973" y="3019069"/>
              <a:ext cx="813229" cy="392272"/>
            </a:xfrm>
            <a:prstGeom prst="roundRect">
              <a:avLst>
                <a:gd name="adj" fmla="val 10581"/>
              </a:avLst>
            </a:prstGeom>
            <a:solidFill>
              <a:schemeClr val="bg1"/>
            </a:solidFill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9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Pretendard" panose="02000503000000020004" pitchFamily="2" charset="-127"/>
                  <a:ea typeface="Pretendard" panose="02000503000000020004" pitchFamily="2" charset="-127"/>
                  <a:cs typeface="Pretendard" panose="02000503000000020004" pitchFamily="2" charset="-127"/>
                </a:rPr>
                <a:t>워크스페이스</a:t>
              </a:r>
              <a:endParaRPr lang="ko-Kore-KR" alt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endParaRPr>
            </a:p>
          </p:txBody>
        </p:sp>
        <p:sp>
          <p:nvSpPr>
            <p:cNvPr id="75" name="모서리가 둥근 직사각형 23">
              <a:extLst>
                <a:ext uri="{FF2B5EF4-FFF2-40B4-BE49-F238E27FC236}">
                  <a16:creationId xmlns:a16="http://schemas.microsoft.com/office/drawing/2014/main" id="{411154F4-F7E9-33CD-F046-A2086AA7E0CB}"/>
                </a:ext>
              </a:extLst>
            </p:cNvPr>
            <p:cNvSpPr/>
            <p:nvPr/>
          </p:nvSpPr>
          <p:spPr>
            <a:xfrm>
              <a:off x="2903399" y="3457725"/>
              <a:ext cx="813229" cy="392272"/>
            </a:xfrm>
            <a:prstGeom prst="roundRect">
              <a:avLst>
                <a:gd name="adj" fmla="val 10581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900" b="1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Pretendard" panose="02000503000000020004" pitchFamily="2" charset="-127"/>
                  <a:ea typeface="Pretendard" panose="02000503000000020004" pitchFamily="2" charset="-127"/>
                  <a:cs typeface="Pretendard" panose="02000503000000020004" pitchFamily="2" charset="-127"/>
                </a:rPr>
                <a:t>파인튜닝</a:t>
              </a:r>
              <a:endParaRPr lang="ko-Kore-KR" alt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endParaRPr>
            </a:p>
          </p:txBody>
        </p:sp>
        <p:sp>
          <p:nvSpPr>
            <p:cNvPr id="76" name="모서리가 둥근 직사각형 23">
              <a:extLst>
                <a:ext uri="{FF2B5EF4-FFF2-40B4-BE49-F238E27FC236}">
                  <a16:creationId xmlns:a16="http://schemas.microsoft.com/office/drawing/2014/main" id="{824CC1E5-019F-FDAA-9077-9ACCDB68588C}"/>
                </a:ext>
              </a:extLst>
            </p:cNvPr>
            <p:cNvSpPr/>
            <p:nvPr/>
          </p:nvSpPr>
          <p:spPr>
            <a:xfrm>
              <a:off x="2900771" y="3024633"/>
              <a:ext cx="813229" cy="392272"/>
            </a:xfrm>
            <a:prstGeom prst="roundRect">
              <a:avLst>
                <a:gd name="adj" fmla="val 10581"/>
              </a:avLst>
            </a:prstGeom>
            <a:solidFill>
              <a:schemeClr val="bg1"/>
            </a:solidFill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900" b="1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Pretendard" panose="02000503000000020004" pitchFamily="2" charset="-127"/>
                  <a:ea typeface="Pretendard" panose="02000503000000020004" pitchFamily="2" charset="-127"/>
                  <a:cs typeface="Pretendard" panose="02000503000000020004" pitchFamily="2" charset="-127"/>
                </a:rPr>
                <a:t>잡스케쥴링</a:t>
              </a:r>
              <a:endParaRPr lang="ko-Kore-KR" alt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endParaRPr>
            </a:p>
          </p:txBody>
        </p:sp>
        <p:sp>
          <p:nvSpPr>
            <p:cNvPr id="77" name="타원 76">
              <a:extLst>
                <a:ext uri="{FF2B5EF4-FFF2-40B4-BE49-F238E27FC236}">
                  <a16:creationId xmlns:a16="http://schemas.microsoft.com/office/drawing/2014/main" id="{69C72312-881B-602E-6334-E8817958BE8E}"/>
                </a:ext>
              </a:extLst>
            </p:cNvPr>
            <p:cNvSpPr/>
            <p:nvPr/>
          </p:nvSpPr>
          <p:spPr>
            <a:xfrm>
              <a:off x="1834678" y="2702067"/>
              <a:ext cx="236391" cy="236391"/>
            </a:xfrm>
            <a:prstGeom prst="ellipse">
              <a:avLst/>
            </a:prstGeom>
            <a:solidFill>
              <a:srgbClr val="FCF9E8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00" b="1" dirty="0">
                  <a:solidFill>
                    <a:schemeClr val="tx1"/>
                  </a:solidFill>
                  <a:latin typeface="Pretendard" panose="02000503000000020004" pitchFamily="2" charset="-127"/>
                  <a:ea typeface="Pretendard" panose="02000503000000020004" pitchFamily="2" charset="-127"/>
                  <a:cs typeface="Pretendard" panose="02000503000000020004" pitchFamily="2" charset="-127"/>
                </a:rPr>
                <a:t>2</a:t>
              </a:r>
              <a:endParaRPr lang="ko-KR" altLang="en-US" sz="1000" b="1" dirty="0">
                <a:solidFill>
                  <a:schemeClr val="tx1"/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endParaRPr>
            </a:p>
          </p:txBody>
        </p:sp>
      </p:grpSp>
      <p:grpSp>
        <p:nvGrpSpPr>
          <p:cNvPr id="78" name="그룹 77">
            <a:extLst>
              <a:ext uri="{FF2B5EF4-FFF2-40B4-BE49-F238E27FC236}">
                <a16:creationId xmlns:a16="http://schemas.microsoft.com/office/drawing/2014/main" id="{9A2F96F3-EC54-3CB3-2D5A-E374A60C6737}"/>
              </a:ext>
            </a:extLst>
          </p:cNvPr>
          <p:cNvGrpSpPr/>
          <p:nvPr/>
        </p:nvGrpSpPr>
        <p:grpSpPr>
          <a:xfrm>
            <a:off x="5946098" y="2971138"/>
            <a:ext cx="1436995" cy="1360887"/>
            <a:chOff x="4164975" y="2073050"/>
            <a:chExt cx="1436995" cy="1360887"/>
          </a:xfrm>
        </p:grpSpPr>
        <p:grpSp>
          <p:nvGrpSpPr>
            <p:cNvPr id="79" name="그룹 78">
              <a:extLst>
                <a:ext uri="{FF2B5EF4-FFF2-40B4-BE49-F238E27FC236}">
                  <a16:creationId xmlns:a16="http://schemas.microsoft.com/office/drawing/2014/main" id="{46445919-99A0-084B-0A78-772B57FAF972}"/>
                </a:ext>
              </a:extLst>
            </p:cNvPr>
            <p:cNvGrpSpPr/>
            <p:nvPr/>
          </p:nvGrpSpPr>
          <p:grpSpPr>
            <a:xfrm>
              <a:off x="4164975" y="2073050"/>
              <a:ext cx="1436995" cy="1360887"/>
              <a:chOff x="1834678" y="2581302"/>
              <a:chExt cx="1436995" cy="1360887"/>
            </a:xfrm>
          </p:grpSpPr>
          <p:sp>
            <p:nvSpPr>
              <p:cNvPr id="84" name="모서리가 둥근 직사각형 23">
                <a:extLst>
                  <a:ext uri="{FF2B5EF4-FFF2-40B4-BE49-F238E27FC236}">
                    <a16:creationId xmlns:a16="http://schemas.microsoft.com/office/drawing/2014/main" id="{317725F2-A0D2-FBCD-8001-970CF7AAD7D0}"/>
                  </a:ext>
                </a:extLst>
              </p:cNvPr>
              <p:cNvSpPr/>
              <p:nvPr/>
            </p:nvSpPr>
            <p:spPr>
              <a:xfrm>
                <a:off x="1943199" y="2581302"/>
                <a:ext cx="1328474" cy="1360887"/>
              </a:xfrm>
              <a:prstGeom prst="roundRect">
                <a:avLst>
                  <a:gd name="adj" fmla="val 4646"/>
                </a:avLst>
              </a:prstGeom>
              <a:solidFill>
                <a:srgbClr val="FCF9E8"/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ore-KR" altLang="en-US" sz="1000" b="1" dirty="0">
                  <a:solidFill>
                    <a:schemeClr val="tx1"/>
                  </a:solidFill>
                  <a:latin typeface="Pretendard" panose="02000503000000020004" pitchFamily="2" charset="-127"/>
                  <a:ea typeface="Pretendard" panose="02000503000000020004" pitchFamily="2" charset="-127"/>
                  <a:cs typeface="Pretendard" panose="02000503000000020004" pitchFamily="2" charset="-127"/>
                </a:endParaRPr>
              </a:p>
            </p:txBody>
          </p:sp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BFF94A34-38E1-8BF4-BA17-2283100BA2A2}"/>
                  </a:ext>
                </a:extLst>
              </p:cNvPr>
              <p:cNvSpPr txBox="1"/>
              <p:nvPr/>
            </p:nvSpPr>
            <p:spPr>
              <a:xfrm>
                <a:off x="2061033" y="2636627"/>
                <a:ext cx="651443" cy="2965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ko-KR" altLang="en-US" sz="1000" b="1" dirty="0">
                    <a:latin typeface="Pretendard" panose="02000503000000020004" pitchFamily="2" charset="-127"/>
                    <a:ea typeface="Pretendard" panose="02000503000000020004" pitchFamily="2" charset="-127"/>
                    <a:cs typeface="Pretendard" panose="02000503000000020004" pitchFamily="2" charset="-127"/>
                  </a:rPr>
                  <a:t>모델 관리</a:t>
                </a:r>
              </a:p>
            </p:txBody>
          </p:sp>
          <p:sp>
            <p:nvSpPr>
              <p:cNvPr id="86" name="모서리가 둥근 직사각형 23">
                <a:extLst>
                  <a:ext uri="{FF2B5EF4-FFF2-40B4-BE49-F238E27FC236}">
                    <a16:creationId xmlns:a16="http://schemas.microsoft.com/office/drawing/2014/main" id="{F9EC8594-27F6-38D6-E05E-346319B16808}"/>
                  </a:ext>
                </a:extLst>
              </p:cNvPr>
              <p:cNvSpPr/>
              <p:nvPr/>
            </p:nvSpPr>
            <p:spPr>
              <a:xfrm>
                <a:off x="2022974" y="3457725"/>
                <a:ext cx="1152496" cy="392272"/>
              </a:xfrm>
              <a:prstGeom prst="roundRect">
                <a:avLst>
                  <a:gd name="adj" fmla="val 10581"/>
                </a:avLst>
              </a:prstGeom>
              <a:solidFill>
                <a:schemeClr val="bg1"/>
              </a:solidFill>
              <a:ln w="9525"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ore-KR" altLang="en-US" sz="9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Pretendard" panose="02000503000000020004" pitchFamily="2" charset="-127"/>
                  <a:ea typeface="Pretendard" panose="02000503000000020004" pitchFamily="2" charset="-127"/>
                  <a:cs typeface="Pretendard" panose="02000503000000020004" pitchFamily="2" charset="-127"/>
                </a:endParaRPr>
              </a:p>
            </p:txBody>
          </p:sp>
          <p:sp>
            <p:nvSpPr>
              <p:cNvPr id="87" name="모서리가 둥근 직사각형 23">
                <a:extLst>
                  <a:ext uri="{FF2B5EF4-FFF2-40B4-BE49-F238E27FC236}">
                    <a16:creationId xmlns:a16="http://schemas.microsoft.com/office/drawing/2014/main" id="{5BA96ACB-7080-91AC-3B5F-AE7231175485}"/>
                  </a:ext>
                </a:extLst>
              </p:cNvPr>
              <p:cNvSpPr/>
              <p:nvPr/>
            </p:nvSpPr>
            <p:spPr>
              <a:xfrm>
                <a:off x="2022973" y="3019069"/>
                <a:ext cx="1159675" cy="392272"/>
              </a:xfrm>
              <a:prstGeom prst="roundRect">
                <a:avLst>
                  <a:gd name="adj" fmla="val 10581"/>
                </a:avLst>
              </a:prstGeom>
              <a:solidFill>
                <a:schemeClr val="bg1"/>
              </a:solidFill>
              <a:ln w="9525"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900" b="1" dirty="0" err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Pretendard" panose="02000503000000020004" pitchFamily="2" charset="-127"/>
                    <a:ea typeface="Pretendard" panose="02000503000000020004" pitchFamily="2" charset="-127"/>
                    <a:cs typeface="Pretendard" panose="02000503000000020004" pitchFamily="2" charset="-127"/>
                  </a:rPr>
                  <a:t>허깅페이스</a:t>
                </a:r>
                <a:endParaRPr lang="ko-Kore-KR" altLang="en-US" sz="9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Pretendard" panose="02000503000000020004" pitchFamily="2" charset="-127"/>
                  <a:ea typeface="Pretendard" panose="02000503000000020004" pitchFamily="2" charset="-127"/>
                  <a:cs typeface="Pretendard" panose="02000503000000020004" pitchFamily="2" charset="-127"/>
                </a:endParaRPr>
              </a:p>
            </p:txBody>
          </p:sp>
          <p:sp>
            <p:nvSpPr>
              <p:cNvPr id="88" name="타원 87">
                <a:extLst>
                  <a:ext uri="{FF2B5EF4-FFF2-40B4-BE49-F238E27FC236}">
                    <a16:creationId xmlns:a16="http://schemas.microsoft.com/office/drawing/2014/main" id="{374341D3-77CB-8992-8EC9-39F3DE52BD78}"/>
                  </a:ext>
                </a:extLst>
              </p:cNvPr>
              <p:cNvSpPr/>
              <p:nvPr/>
            </p:nvSpPr>
            <p:spPr>
              <a:xfrm>
                <a:off x="1834678" y="2702067"/>
                <a:ext cx="236391" cy="236391"/>
              </a:xfrm>
              <a:prstGeom prst="ellipse">
                <a:avLst/>
              </a:prstGeom>
              <a:solidFill>
                <a:srgbClr val="FCF9E8"/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000" b="1" dirty="0">
                    <a:solidFill>
                      <a:schemeClr val="tx1"/>
                    </a:solidFill>
                    <a:latin typeface="Pretendard" panose="02000503000000020004" pitchFamily="2" charset="-127"/>
                    <a:ea typeface="Pretendard" panose="02000503000000020004" pitchFamily="2" charset="-127"/>
                    <a:cs typeface="Pretendard" panose="02000503000000020004" pitchFamily="2" charset="-127"/>
                  </a:rPr>
                  <a:t>3</a:t>
                </a:r>
                <a:endParaRPr lang="ko-KR" altLang="en-US" sz="1000" b="1" dirty="0">
                  <a:solidFill>
                    <a:schemeClr val="tx1"/>
                  </a:solidFill>
                  <a:latin typeface="Pretendard" panose="02000503000000020004" pitchFamily="2" charset="-127"/>
                  <a:ea typeface="Pretendard" panose="02000503000000020004" pitchFamily="2" charset="-127"/>
                  <a:cs typeface="Pretendard" panose="02000503000000020004" pitchFamily="2" charset="-127"/>
                </a:endParaRPr>
              </a:p>
            </p:txBody>
          </p:sp>
        </p:grpSp>
        <p:grpSp>
          <p:nvGrpSpPr>
            <p:cNvPr id="80" name="그룹 79">
              <a:extLst>
                <a:ext uri="{FF2B5EF4-FFF2-40B4-BE49-F238E27FC236}">
                  <a16:creationId xmlns:a16="http://schemas.microsoft.com/office/drawing/2014/main" id="{BD97E03C-8653-7D5B-4D04-F51F15FEA325}"/>
                </a:ext>
              </a:extLst>
            </p:cNvPr>
            <p:cNvGrpSpPr/>
            <p:nvPr/>
          </p:nvGrpSpPr>
          <p:grpSpPr>
            <a:xfrm>
              <a:off x="4758244" y="2964441"/>
              <a:ext cx="316898" cy="190844"/>
              <a:chOff x="6945324" y="3752952"/>
              <a:chExt cx="362995" cy="218605"/>
            </a:xfrm>
          </p:grpSpPr>
          <p:pic>
            <p:nvPicPr>
              <p:cNvPr id="82" name="Picture 6" descr="Git · GitHub">
                <a:extLst>
                  <a:ext uri="{FF2B5EF4-FFF2-40B4-BE49-F238E27FC236}">
                    <a16:creationId xmlns:a16="http://schemas.microsoft.com/office/drawing/2014/main" id="{CE3E505F-2218-0C6D-3C18-134D7DA158C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52416" y="3780215"/>
                <a:ext cx="155903" cy="16641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83" name="Picture 4" descr="git-lfs 설치 Error">
                <a:extLst>
                  <a:ext uri="{FF2B5EF4-FFF2-40B4-BE49-F238E27FC236}">
                    <a16:creationId xmlns:a16="http://schemas.microsoft.com/office/drawing/2014/main" id="{57C4D68B-6F63-D6A2-2E13-87D8DEF8FC4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1">
                <a:extLst>
                  <a:ext uri="{BEBA8EAE-BF5A-486C-A8C5-ECC9F3942E4B}">
                    <a14:imgProps xmlns:a14="http://schemas.microsoft.com/office/drawing/2010/main">
                      <a14:imgLayer r:embed="rId12">
                        <a14:imgEffect>
                          <a14:backgroundRemoval t="10000" b="90000" l="10000" r="9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945324" y="3752952"/>
                <a:ext cx="204796" cy="21860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69367839-DF89-3744-00C5-71155BE699BA}"/>
                </a:ext>
              </a:extLst>
            </p:cNvPr>
            <p:cNvSpPr txBox="1"/>
            <p:nvPr/>
          </p:nvSpPr>
          <p:spPr>
            <a:xfrm>
              <a:off x="4353270" y="3112686"/>
              <a:ext cx="1173560" cy="2308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altLang="en-US" sz="9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Pretendard" panose="02000503000000020004" pitchFamily="2" charset="-127"/>
                  <a:ea typeface="Pretendard" panose="02000503000000020004" pitchFamily="2" charset="-127"/>
                  <a:cs typeface="Pretendard" panose="02000503000000020004" pitchFamily="2" charset="-127"/>
                </a:rPr>
                <a:t>Model Registry</a:t>
              </a:r>
              <a:endParaRPr lang="ko-Kore-KR" alt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endParaRPr>
            </a:p>
          </p:txBody>
        </p:sp>
      </p:grpSp>
      <p:pic>
        <p:nvPicPr>
          <p:cNvPr id="89" name="Picture 6" descr="Hugging Face - Current Openings">
            <a:extLst>
              <a:ext uri="{FF2B5EF4-FFF2-40B4-BE49-F238E27FC236}">
                <a16:creationId xmlns:a16="http://schemas.microsoft.com/office/drawing/2014/main" id="{10BF1FF5-90F2-72AE-D0CD-9751BFD6E0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1971" y="3527907"/>
            <a:ext cx="149173" cy="159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0" name="그룹 89">
            <a:extLst>
              <a:ext uri="{FF2B5EF4-FFF2-40B4-BE49-F238E27FC236}">
                <a16:creationId xmlns:a16="http://schemas.microsoft.com/office/drawing/2014/main" id="{3FD85355-C490-13ED-4710-ED7A64C4E361}"/>
              </a:ext>
            </a:extLst>
          </p:cNvPr>
          <p:cNvGrpSpPr/>
          <p:nvPr/>
        </p:nvGrpSpPr>
        <p:grpSpPr>
          <a:xfrm>
            <a:off x="7476478" y="2971138"/>
            <a:ext cx="1962325" cy="1360887"/>
            <a:chOff x="7476478" y="2825482"/>
            <a:chExt cx="1962325" cy="1360887"/>
          </a:xfrm>
        </p:grpSpPr>
        <p:sp>
          <p:nvSpPr>
            <p:cNvPr id="91" name="모서리가 둥근 직사각형 23">
              <a:extLst>
                <a:ext uri="{FF2B5EF4-FFF2-40B4-BE49-F238E27FC236}">
                  <a16:creationId xmlns:a16="http://schemas.microsoft.com/office/drawing/2014/main" id="{FBDA474B-081B-A496-B593-94903FA954D1}"/>
                </a:ext>
              </a:extLst>
            </p:cNvPr>
            <p:cNvSpPr/>
            <p:nvPr/>
          </p:nvSpPr>
          <p:spPr>
            <a:xfrm>
              <a:off x="7584998" y="2825482"/>
              <a:ext cx="1853805" cy="1360887"/>
            </a:xfrm>
            <a:prstGeom prst="roundRect">
              <a:avLst>
                <a:gd name="adj" fmla="val 4646"/>
              </a:avLst>
            </a:prstGeom>
            <a:solidFill>
              <a:srgbClr val="FCF9E8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ore-KR" altLang="en-US" sz="1000" b="1" dirty="0">
                <a:solidFill>
                  <a:schemeClr val="tx1"/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endParaRP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934EEF99-5CAB-E189-AE74-1E83EBF78C9A}"/>
                </a:ext>
              </a:extLst>
            </p:cNvPr>
            <p:cNvSpPr txBox="1"/>
            <p:nvPr/>
          </p:nvSpPr>
          <p:spPr>
            <a:xfrm>
              <a:off x="7702833" y="2880807"/>
              <a:ext cx="1207175" cy="2965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ko-KR" altLang="en-US" sz="1000" b="1" dirty="0">
                  <a:latin typeface="Pretendard" panose="02000503000000020004" pitchFamily="2" charset="-127"/>
                  <a:ea typeface="Pretendard" panose="02000503000000020004" pitchFamily="2" charset="-127"/>
                  <a:cs typeface="Pretendard" panose="02000503000000020004" pitchFamily="2" charset="-127"/>
                </a:rPr>
                <a:t>모델 배포</a:t>
              </a:r>
            </a:p>
          </p:txBody>
        </p:sp>
        <p:sp>
          <p:nvSpPr>
            <p:cNvPr id="93" name="모서리가 둥근 직사각형 23">
              <a:extLst>
                <a:ext uri="{FF2B5EF4-FFF2-40B4-BE49-F238E27FC236}">
                  <a16:creationId xmlns:a16="http://schemas.microsoft.com/office/drawing/2014/main" id="{F6459D1D-7BC8-27D0-03D8-159CAC160A65}"/>
                </a:ext>
              </a:extLst>
            </p:cNvPr>
            <p:cNvSpPr/>
            <p:nvPr/>
          </p:nvSpPr>
          <p:spPr>
            <a:xfrm>
              <a:off x="7664774" y="3701905"/>
              <a:ext cx="1687872" cy="392272"/>
            </a:xfrm>
            <a:prstGeom prst="roundRect">
              <a:avLst>
                <a:gd name="adj" fmla="val 10581"/>
              </a:avLst>
            </a:prstGeom>
            <a:solidFill>
              <a:schemeClr val="bg1"/>
            </a:solidFill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en-US" sz="9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Pretendard" panose="02000503000000020004" pitchFamily="2" charset="-127"/>
                  <a:ea typeface="Pretendard" panose="02000503000000020004" pitchFamily="2" charset="-127"/>
                  <a:cs typeface="Pretendard" panose="02000503000000020004" pitchFamily="2" charset="-127"/>
                </a:rPr>
                <a:t>Triton Server</a:t>
              </a:r>
              <a:endParaRPr lang="ko-Kore-KR" alt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endParaRPr>
            </a:p>
          </p:txBody>
        </p:sp>
        <p:sp>
          <p:nvSpPr>
            <p:cNvPr id="94" name="모서리가 둥근 직사각형 23">
              <a:extLst>
                <a:ext uri="{FF2B5EF4-FFF2-40B4-BE49-F238E27FC236}">
                  <a16:creationId xmlns:a16="http://schemas.microsoft.com/office/drawing/2014/main" id="{95F6F893-74FB-E4B2-373C-3DAE927C2626}"/>
                </a:ext>
              </a:extLst>
            </p:cNvPr>
            <p:cNvSpPr/>
            <p:nvPr/>
          </p:nvSpPr>
          <p:spPr>
            <a:xfrm>
              <a:off x="8539416" y="3263249"/>
              <a:ext cx="813230" cy="392272"/>
            </a:xfrm>
            <a:prstGeom prst="roundRect">
              <a:avLst>
                <a:gd name="adj" fmla="val 10581"/>
              </a:avLst>
            </a:prstGeom>
            <a:solidFill>
              <a:schemeClr val="bg1"/>
            </a:solidFill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9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Pretendard" panose="02000503000000020004" pitchFamily="2" charset="-127"/>
                  <a:ea typeface="Pretendard" panose="02000503000000020004" pitchFamily="2" charset="-127"/>
                  <a:cs typeface="Pretendard" panose="02000503000000020004" pitchFamily="2" charset="-127"/>
                </a:rPr>
                <a:t>Model</a:t>
              </a:r>
            </a:p>
            <a:p>
              <a:pPr algn="ctr"/>
              <a:r>
                <a:rPr lang="en-US" altLang="ko-KR" sz="9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Pretendard" panose="02000503000000020004" pitchFamily="2" charset="-127"/>
                  <a:ea typeface="Pretendard" panose="02000503000000020004" pitchFamily="2" charset="-127"/>
                  <a:cs typeface="Pretendard" panose="02000503000000020004" pitchFamily="2" charset="-127"/>
                </a:rPr>
                <a:t>Convert</a:t>
              </a:r>
              <a:endParaRPr lang="ko-Kore-KR" alt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endParaRPr>
            </a:p>
          </p:txBody>
        </p:sp>
        <p:sp>
          <p:nvSpPr>
            <p:cNvPr id="95" name="타원 94">
              <a:extLst>
                <a:ext uri="{FF2B5EF4-FFF2-40B4-BE49-F238E27FC236}">
                  <a16:creationId xmlns:a16="http://schemas.microsoft.com/office/drawing/2014/main" id="{1A55282A-3D7D-3B8A-2562-41BA93FF9B6B}"/>
                </a:ext>
              </a:extLst>
            </p:cNvPr>
            <p:cNvSpPr/>
            <p:nvPr/>
          </p:nvSpPr>
          <p:spPr>
            <a:xfrm>
              <a:off x="7476478" y="2946247"/>
              <a:ext cx="236391" cy="236391"/>
            </a:xfrm>
            <a:prstGeom prst="ellipse">
              <a:avLst/>
            </a:prstGeom>
            <a:solidFill>
              <a:srgbClr val="FCF9E8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00" b="1" dirty="0">
                  <a:solidFill>
                    <a:schemeClr val="tx1"/>
                  </a:solidFill>
                  <a:latin typeface="Pretendard" panose="02000503000000020004" pitchFamily="2" charset="-127"/>
                  <a:ea typeface="Pretendard" panose="02000503000000020004" pitchFamily="2" charset="-127"/>
                  <a:cs typeface="Pretendard" panose="02000503000000020004" pitchFamily="2" charset="-127"/>
                </a:rPr>
                <a:t>4</a:t>
              </a:r>
              <a:endParaRPr lang="ko-KR" altLang="en-US" sz="1000" b="1" dirty="0">
                <a:solidFill>
                  <a:schemeClr val="tx1"/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endParaRPr>
            </a:p>
          </p:txBody>
        </p:sp>
        <p:sp>
          <p:nvSpPr>
            <p:cNvPr id="96" name="모서리가 둥근 직사각형 23">
              <a:extLst>
                <a:ext uri="{FF2B5EF4-FFF2-40B4-BE49-F238E27FC236}">
                  <a16:creationId xmlns:a16="http://schemas.microsoft.com/office/drawing/2014/main" id="{94A09160-8878-057E-61D5-F020FE16D492}"/>
                </a:ext>
              </a:extLst>
            </p:cNvPr>
            <p:cNvSpPr/>
            <p:nvPr/>
          </p:nvSpPr>
          <p:spPr>
            <a:xfrm>
              <a:off x="7681289" y="3261545"/>
              <a:ext cx="813229" cy="392272"/>
            </a:xfrm>
            <a:prstGeom prst="roundRect">
              <a:avLst>
                <a:gd name="adj" fmla="val 10581"/>
              </a:avLst>
            </a:prstGeom>
            <a:solidFill>
              <a:schemeClr val="bg1"/>
            </a:solidFill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en-US" sz="9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Pretendard" panose="02000503000000020004" pitchFamily="2" charset="-127"/>
                  <a:ea typeface="Pretendard" panose="02000503000000020004" pitchFamily="2" charset="-127"/>
                  <a:cs typeface="Pretendard" panose="02000503000000020004" pitchFamily="2" charset="-127"/>
                </a:rPr>
                <a:t>ML &amp; LLM</a:t>
              </a:r>
            </a:p>
            <a:p>
              <a:pPr algn="ctr"/>
              <a:r>
                <a:rPr lang="en-US" altLang="en-US" sz="9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Pretendard" panose="02000503000000020004" pitchFamily="2" charset="-127"/>
                  <a:ea typeface="Pretendard" panose="02000503000000020004" pitchFamily="2" charset="-127"/>
                  <a:cs typeface="Pretendard" panose="02000503000000020004" pitchFamily="2" charset="-127"/>
                </a:rPr>
                <a:t>Engine</a:t>
              </a:r>
              <a:endParaRPr lang="ko-Kore-KR" alt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endParaRPr>
            </a:p>
          </p:txBody>
        </p:sp>
      </p:grpSp>
      <p:sp>
        <p:nvSpPr>
          <p:cNvPr id="97" name="사각형: 둥근 모서리 96">
            <a:extLst>
              <a:ext uri="{FF2B5EF4-FFF2-40B4-BE49-F238E27FC236}">
                <a16:creationId xmlns:a16="http://schemas.microsoft.com/office/drawing/2014/main" id="{27742D2F-5425-857F-0E30-60E4BBAE6073}"/>
              </a:ext>
            </a:extLst>
          </p:cNvPr>
          <p:cNvSpPr/>
          <p:nvPr/>
        </p:nvSpPr>
        <p:spPr>
          <a:xfrm>
            <a:off x="2936403" y="3440591"/>
            <a:ext cx="358085" cy="338752"/>
          </a:xfrm>
          <a:prstGeom prst="roundRect">
            <a:avLst>
              <a:gd name="adj" fmla="val 8705"/>
            </a:avLst>
          </a:prstGeom>
          <a:solidFill>
            <a:srgbClr val="FCF9E8"/>
          </a:solidFill>
          <a:ln w="12700"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500" b="1" dirty="0">
              <a:solidFill>
                <a:schemeClr val="tx1">
                  <a:lumMod val="65000"/>
                  <a:lumOff val="35000"/>
                </a:schemeClr>
              </a:solidFill>
              <a:latin typeface="Pretendard" panose="02000503000000020004" pitchFamily="2" charset="-127"/>
              <a:ea typeface="Pretendard" panose="02000503000000020004" pitchFamily="2" charset="-127"/>
              <a:cs typeface="Pretendard" panose="02000503000000020004" pitchFamily="2" charset="-127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A9C89C86-7C2B-EA7F-6516-318D70B8E92F}"/>
              </a:ext>
            </a:extLst>
          </p:cNvPr>
          <p:cNvSpPr txBox="1"/>
          <p:nvPr/>
        </p:nvSpPr>
        <p:spPr>
          <a:xfrm>
            <a:off x="2842725" y="3447686"/>
            <a:ext cx="55368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rPr>
              <a:t>ML</a:t>
            </a:r>
          </a:p>
          <a:p>
            <a:pPr algn="ctr"/>
            <a:r>
              <a:rPr lang="ko-KR" altLang="en-US" sz="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rPr>
              <a:t>데이터셋</a:t>
            </a:r>
          </a:p>
        </p:txBody>
      </p:sp>
      <p:sp>
        <p:nvSpPr>
          <p:cNvPr id="99" name="사각형: 둥근 모서리 98">
            <a:extLst>
              <a:ext uri="{FF2B5EF4-FFF2-40B4-BE49-F238E27FC236}">
                <a16:creationId xmlns:a16="http://schemas.microsoft.com/office/drawing/2014/main" id="{8B174B8D-08EC-21F2-51DC-EA61438BF54B}"/>
              </a:ext>
            </a:extLst>
          </p:cNvPr>
          <p:cNvSpPr/>
          <p:nvPr/>
        </p:nvSpPr>
        <p:spPr>
          <a:xfrm>
            <a:off x="3325886" y="3442363"/>
            <a:ext cx="358085" cy="338752"/>
          </a:xfrm>
          <a:prstGeom prst="roundRect">
            <a:avLst>
              <a:gd name="adj" fmla="val 8705"/>
            </a:avLst>
          </a:prstGeom>
          <a:solidFill>
            <a:schemeClr val="bg1"/>
          </a:solidFill>
          <a:ln w="127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500" b="1" dirty="0">
              <a:solidFill>
                <a:schemeClr val="tx1">
                  <a:lumMod val="65000"/>
                  <a:lumOff val="35000"/>
                </a:schemeClr>
              </a:solidFill>
              <a:latin typeface="Pretendard" panose="02000503000000020004" pitchFamily="2" charset="-127"/>
              <a:ea typeface="Pretendard" panose="02000503000000020004" pitchFamily="2" charset="-127"/>
              <a:cs typeface="Pretendard" panose="02000503000000020004" pitchFamily="2" charset="-127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86DEE45-0019-B889-8358-C535C5C0D2D5}"/>
              </a:ext>
            </a:extLst>
          </p:cNvPr>
          <p:cNvSpPr txBox="1"/>
          <p:nvPr/>
        </p:nvSpPr>
        <p:spPr>
          <a:xfrm>
            <a:off x="3232745" y="3460511"/>
            <a:ext cx="55368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rPr>
              <a:t>LLM</a:t>
            </a:r>
          </a:p>
          <a:p>
            <a:pPr algn="ctr"/>
            <a:r>
              <a:rPr lang="ko-KR" altLang="en-US" sz="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rPr>
              <a:t>데이터셋</a:t>
            </a:r>
          </a:p>
        </p:txBody>
      </p:sp>
      <p:sp>
        <p:nvSpPr>
          <p:cNvPr id="193" name="사각형: 둥근 모서리 192">
            <a:extLst>
              <a:ext uri="{FF2B5EF4-FFF2-40B4-BE49-F238E27FC236}">
                <a16:creationId xmlns:a16="http://schemas.microsoft.com/office/drawing/2014/main" id="{58360A34-402F-F2B1-C33C-C77C8400F8C9}"/>
              </a:ext>
            </a:extLst>
          </p:cNvPr>
          <p:cNvSpPr/>
          <p:nvPr/>
        </p:nvSpPr>
        <p:spPr>
          <a:xfrm>
            <a:off x="1947162" y="2715283"/>
            <a:ext cx="846280" cy="201744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700" b="1" dirty="0">
                <a:solidFill>
                  <a:schemeClr val="tx1"/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rPr>
              <a:t>Pipeline </a:t>
            </a:r>
            <a:r>
              <a:rPr lang="ko-KR" altLang="en-US" sz="700" b="1" dirty="0">
                <a:solidFill>
                  <a:schemeClr val="tx1"/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rPr>
              <a:t>자동화</a:t>
            </a:r>
            <a:endParaRPr lang="ko-Kore-KR" altLang="en-US" sz="700" b="1" dirty="0">
              <a:solidFill>
                <a:schemeClr val="tx1"/>
              </a:solidFill>
              <a:latin typeface="Pretendard" panose="02000503000000020004" pitchFamily="2" charset="-127"/>
              <a:ea typeface="Pretendard" panose="02000503000000020004" pitchFamily="2" charset="-127"/>
              <a:cs typeface="Pretendard" panose="02000503000000020004" pitchFamily="2" charset="-127"/>
            </a:endParaRPr>
          </a:p>
        </p:txBody>
      </p:sp>
      <p:sp>
        <p:nvSpPr>
          <p:cNvPr id="194" name="타원 193">
            <a:extLst>
              <a:ext uri="{FF2B5EF4-FFF2-40B4-BE49-F238E27FC236}">
                <a16:creationId xmlns:a16="http://schemas.microsoft.com/office/drawing/2014/main" id="{AFA5CB85-3195-8FD7-FF5D-72066207F2C4}"/>
              </a:ext>
            </a:extLst>
          </p:cNvPr>
          <p:cNvSpPr/>
          <p:nvPr/>
        </p:nvSpPr>
        <p:spPr>
          <a:xfrm>
            <a:off x="1834678" y="3091904"/>
            <a:ext cx="236391" cy="236391"/>
          </a:xfrm>
          <a:prstGeom prst="ellipse">
            <a:avLst/>
          </a:prstGeom>
          <a:solidFill>
            <a:srgbClr val="FCF9E8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b="1" dirty="0">
                <a:solidFill>
                  <a:schemeClr val="tx1"/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rPr>
              <a:t>1</a:t>
            </a:r>
            <a:endParaRPr lang="ko-KR" altLang="en-US" sz="1000" b="1" dirty="0">
              <a:solidFill>
                <a:schemeClr val="tx1"/>
              </a:solidFill>
              <a:latin typeface="Pretendard" panose="02000503000000020004" pitchFamily="2" charset="-127"/>
              <a:ea typeface="Pretendard" panose="02000503000000020004" pitchFamily="2" charset="-127"/>
              <a:cs typeface="Pretendard" panose="02000503000000020004" pitchFamily="2" charset="-127"/>
            </a:endParaRPr>
          </a:p>
        </p:txBody>
      </p:sp>
      <p:grpSp>
        <p:nvGrpSpPr>
          <p:cNvPr id="195" name="그룹 194">
            <a:extLst>
              <a:ext uri="{FF2B5EF4-FFF2-40B4-BE49-F238E27FC236}">
                <a16:creationId xmlns:a16="http://schemas.microsoft.com/office/drawing/2014/main" id="{6D3C404E-B9AD-BFFE-891F-63417862C96B}"/>
              </a:ext>
            </a:extLst>
          </p:cNvPr>
          <p:cNvGrpSpPr/>
          <p:nvPr/>
        </p:nvGrpSpPr>
        <p:grpSpPr>
          <a:xfrm>
            <a:off x="9532190" y="2971138"/>
            <a:ext cx="1962325" cy="1360887"/>
            <a:chOff x="9532190" y="2825482"/>
            <a:chExt cx="1962325" cy="1360887"/>
          </a:xfrm>
        </p:grpSpPr>
        <p:sp>
          <p:nvSpPr>
            <p:cNvPr id="196" name="모서리가 둥근 직사각형 23">
              <a:extLst>
                <a:ext uri="{FF2B5EF4-FFF2-40B4-BE49-F238E27FC236}">
                  <a16:creationId xmlns:a16="http://schemas.microsoft.com/office/drawing/2014/main" id="{90C610AD-0B1F-7FD2-29F3-BA84054EDAD2}"/>
                </a:ext>
              </a:extLst>
            </p:cNvPr>
            <p:cNvSpPr/>
            <p:nvPr/>
          </p:nvSpPr>
          <p:spPr>
            <a:xfrm>
              <a:off x="9640710" y="2825482"/>
              <a:ext cx="1853805" cy="1360887"/>
            </a:xfrm>
            <a:prstGeom prst="roundRect">
              <a:avLst>
                <a:gd name="adj" fmla="val 4646"/>
              </a:avLst>
            </a:prstGeom>
            <a:solidFill>
              <a:srgbClr val="D1DCFF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ore-KR" altLang="en-US" sz="1000" b="1" dirty="0">
                <a:solidFill>
                  <a:schemeClr val="tx1"/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endParaRPr>
            </a:p>
          </p:txBody>
        </p:sp>
        <p:sp>
          <p:nvSpPr>
            <p:cNvPr id="197" name="TextBox 196">
              <a:extLst>
                <a:ext uri="{FF2B5EF4-FFF2-40B4-BE49-F238E27FC236}">
                  <a16:creationId xmlns:a16="http://schemas.microsoft.com/office/drawing/2014/main" id="{6927FCF2-F182-9F2E-A5DB-7EDE4A86A2A2}"/>
                </a:ext>
              </a:extLst>
            </p:cNvPr>
            <p:cNvSpPr txBox="1"/>
            <p:nvPr/>
          </p:nvSpPr>
          <p:spPr>
            <a:xfrm>
              <a:off x="9758545" y="2880807"/>
              <a:ext cx="1207175" cy="2965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ko-KR" altLang="en-US" sz="1000" b="1" dirty="0">
                  <a:latin typeface="Pretendard" panose="02000503000000020004" pitchFamily="2" charset="-127"/>
                  <a:ea typeface="Pretendard" panose="02000503000000020004" pitchFamily="2" charset="-127"/>
                  <a:cs typeface="Pretendard" panose="02000503000000020004" pitchFamily="2" charset="-127"/>
                </a:rPr>
                <a:t>모니터링</a:t>
              </a:r>
            </a:p>
          </p:txBody>
        </p:sp>
        <p:sp>
          <p:nvSpPr>
            <p:cNvPr id="198" name="모서리가 둥근 직사각형 23">
              <a:extLst>
                <a:ext uri="{FF2B5EF4-FFF2-40B4-BE49-F238E27FC236}">
                  <a16:creationId xmlns:a16="http://schemas.microsoft.com/office/drawing/2014/main" id="{EFFDE20B-9E0A-7A61-F344-3DAD3F36EC1E}"/>
                </a:ext>
              </a:extLst>
            </p:cNvPr>
            <p:cNvSpPr/>
            <p:nvPr/>
          </p:nvSpPr>
          <p:spPr>
            <a:xfrm>
              <a:off x="9743346" y="3701905"/>
              <a:ext cx="813229" cy="392272"/>
            </a:xfrm>
            <a:prstGeom prst="roundRect">
              <a:avLst>
                <a:gd name="adj" fmla="val 10581"/>
              </a:avLst>
            </a:prstGeom>
            <a:solidFill>
              <a:schemeClr val="bg1"/>
            </a:solidFill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ore-KR" alt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endParaRPr>
            </a:p>
          </p:txBody>
        </p:sp>
        <p:sp>
          <p:nvSpPr>
            <p:cNvPr id="199" name="모서리가 둥근 직사각형 23">
              <a:extLst>
                <a:ext uri="{FF2B5EF4-FFF2-40B4-BE49-F238E27FC236}">
                  <a16:creationId xmlns:a16="http://schemas.microsoft.com/office/drawing/2014/main" id="{134625A1-6219-0F1C-3A49-563910301AAA}"/>
                </a:ext>
              </a:extLst>
            </p:cNvPr>
            <p:cNvSpPr/>
            <p:nvPr/>
          </p:nvSpPr>
          <p:spPr>
            <a:xfrm>
              <a:off x="10595128" y="3263249"/>
              <a:ext cx="813230" cy="392272"/>
            </a:xfrm>
            <a:prstGeom prst="roundRect">
              <a:avLst>
                <a:gd name="adj" fmla="val 10581"/>
              </a:avLst>
            </a:prstGeom>
            <a:solidFill>
              <a:schemeClr val="bg1"/>
            </a:solidFill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9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Pretendard" panose="02000503000000020004" pitchFamily="2" charset="-127"/>
                  <a:ea typeface="Pretendard" panose="02000503000000020004" pitchFamily="2" charset="-127"/>
                  <a:cs typeface="Pretendard" panose="02000503000000020004" pitchFamily="2" charset="-127"/>
                </a:rPr>
                <a:t>성능</a:t>
              </a:r>
              <a:endParaRPr lang="en-US" altLang="ko-KR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endParaRPr>
            </a:p>
            <a:p>
              <a:pPr algn="ctr"/>
              <a:r>
                <a:rPr lang="ko-KR" altLang="en-US" sz="9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Pretendard" panose="02000503000000020004" pitchFamily="2" charset="-127"/>
                  <a:ea typeface="Pretendard" panose="02000503000000020004" pitchFamily="2" charset="-127"/>
                  <a:cs typeface="Pretendard" panose="02000503000000020004" pitchFamily="2" charset="-127"/>
                </a:rPr>
                <a:t>모니터링</a:t>
              </a:r>
              <a:endParaRPr lang="ko-Kore-KR" alt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endParaRPr>
            </a:p>
          </p:txBody>
        </p:sp>
        <p:sp>
          <p:nvSpPr>
            <p:cNvPr id="200" name="타원 199">
              <a:extLst>
                <a:ext uri="{FF2B5EF4-FFF2-40B4-BE49-F238E27FC236}">
                  <a16:creationId xmlns:a16="http://schemas.microsoft.com/office/drawing/2014/main" id="{2C708C66-38E3-3DC5-4EAE-4A85AB346254}"/>
                </a:ext>
              </a:extLst>
            </p:cNvPr>
            <p:cNvSpPr/>
            <p:nvPr/>
          </p:nvSpPr>
          <p:spPr>
            <a:xfrm>
              <a:off x="9532190" y="2946247"/>
              <a:ext cx="236391" cy="236391"/>
            </a:xfrm>
            <a:prstGeom prst="ellipse">
              <a:avLst/>
            </a:prstGeom>
            <a:solidFill>
              <a:srgbClr val="D1DCFF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00" b="1" dirty="0">
                  <a:solidFill>
                    <a:schemeClr val="tx1"/>
                  </a:solidFill>
                  <a:latin typeface="Pretendard" panose="02000503000000020004" pitchFamily="2" charset="-127"/>
                  <a:ea typeface="Pretendard" panose="02000503000000020004" pitchFamily="2" charset="-127"/>
                  <a:cs typeface="Pretendard" panose="02000503000000020004" pitchFamily="2" charset="-127"/>
                </a:rPr>
                <a:t>5</a:t>
              </a:r>
              <a:endParaRPr lang="ko-KR" altLang="en-US" sz="1000" b="1" dirty="0">
                <a:solidFill>
                  <a:schemeClr val="tx1"/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endParaRPr>
            </a:p>
          </p:txBody>
        </p:sp>
        <p:sp>
          <p:nvSpPr>
            <p:cNvPr id="201" name="모서리가 둥근 직사각형 23">
              <a:extLst>
                <a:ext uri="{FF2B5EF4-FFF2-40B4-BE49-F238E27FC236}">
                  <a16:creationId xmlns:a16="http://schemas.microsoft.com/office/drawing/2014/main" id="{34FA318F-FF3E-59B7-C953-3DAA0B4A9A2B}"/>
                </a:ext>
              </a:extLst>
            </p:cNvPr>
            <p:cNvSpPr/>
            <p:nvPr/>
          </p:nvSpPr>
          <p:spPr>
            <a:xfrm>
              <a:off x="9737001" y="3261545"/>
              <a:ext cx="813229" cy="392272"/>
            </a:xfrm>
            <a:prstGeom prst="roundRect">
              <a:avLst>
                <a:gd name="adj" fmla="val 10581"/>
              </a:avLst>
            </a:prstGeom>
            <a:solidFill>
              <a:schemeClr val="bg1"/>
            </a:solidFill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9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Pretendard" panose="02000503000000020004" pitchFamily="2" charset="-127"/>
                  <a:ea typeface="Pretendard" panose="02000503000000020004" pitchFamily="2" charset="-127"/>
                  <a:cs typeface="Pretendard" panose="02000503000000020004" pitchFamily="2" charset="-127"/>
                </a:rPr>
                <a:t>배포</a:t>
              </a:r>
              <a:r>
                <a:rPr lang="en-US" altLang="ko-KR" sz="9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Pretendard" panose="02000503000000020004" pitchFamily="2" charset="-127"/>
                  <a:ea typeface="Pretendard" panose="02000503000000020004" pitchFamily="2" charset="-127"/>
                  <a:cs typeface="Pretendard" panose="02000503000000020004" pitchFamily="2" charset="-127"/>
                </a:rPr>
                <a:t> </a:t>
              </a:r>
              <a:r>
                <a:rPr lang="ko-KR" altLang="en-US" sz="9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Pretendard" panose="02000503000000020004" pitchFamily="2" charset="-127"/>
                  <a:ea typeface="Pretendard" panose="02000503000000020004" pitchFamily="2" charset="-127"/>
                  <a:cs typeface="Pretendard" panose="02000503000000020004" pitchFamily="2" charset="-127"/>
                </a:rPr>
                <a:t>전략</a:t>
              </a:r>
              <a:endParaRPr lang="ko-Kore-KR" alt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endParaRPr>
            </a:p>
          </p:txBody>
        </p:sp>
        <p:sp>
          <p:nvSpPr>
            <p:cNvPr id="202" name="모서리가 둥근 직사각형 23">
              <a:extLst>
                <a:ext uri="{FF2B5EF4-FFF2-40B4-BE49-F238E27FC236}">
                  <a16:creationId xmlns:a16="http://schemas.microsoft.com/office/drawing/2014/main" id="{66504A70-4470-4997-9F89-CC240CFB0005}"/>
                </a:ext>
              </a:extLst>
            </p:cNvPr>
            <p:cNvSpPr/>
            <p:nvPr/>
          </p:nvSpPr>
          <p:spPr>
            <a:xfrm>
              <a:off x="10593292" y="3701905"/>
              <a:ext cx="813229" cy="392272"/>
            </a:xfrm>
            <a:prstGeom prst="roundRect">
              <a:avLst>
                <a:gd name="adj" fmla="val 10581"/>
              </a:avLst>
            </a:prstGeom>
            <a:solidFill>
              <a:schemeClr val="bg1"/>
            </a:solidFill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9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Pretendard" panose="02000503000000020004" pitchFamily="2" charset="-127"/>
                  <a:ea typeface="Pretendard" panose="02000503000000020004" pitchFamily="2" charset="-127"/>
                  <a:cs typeface="Pretendard" panose="02000503000000020004" pitchFamily="2" charset="-127"/>
                </a:rPr>
                <a:t>자원</a:t>
              </a:r>
              <a:endParaRPr lang="en-US" altLang="ko-KR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endParaRPr>
            </a:p>
            <a:p>
              <a:pPr algn="ctr"/>
              <a:r>
                <a:rPr lang="ko-KR" altLang="en-US" sz="9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Pretendard" panose="02000503000000020004" pitchFamily="2" charset="-127"/>
                  <a:ea typeface="Pretendard" panose="02000503000000020004" pitchFamily="2" charset="-127"/>
                  <a:cs typeface="Pretendard" panose="02000503000000020004" pitchFamily="2" charset="-127"/>
                </a:rPr>
                <a:t>모니터링</a:t>
              </a:r>
              <a:endParaRPr lang="ko-Kore-KR" alt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endParaRPr>
            </a:p>
          </p:txBody>
        </p:sp>
      </p:grpSp>
      <p:pic>
        <p:nvPicPr>
          <p:cNvPr id="203" name="그래픽 202" descr="데이터베이스 단색으로 채워진">
            <a:extLst>
              <a:ext uri="{FF2B5EF4-FFF2-40B4-BE49-F238E27FC236}">
                <a16:creationId xmlns:a16="http://schemas.microsoft.com/office/drawing/2014/main" id="{0E843B8C-DB0C-54BF-3028-C4E8952DDC01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613857" y="4253699"/>
            <a:ext cx="718712" cy="718712"/>
          </a:xfrm>
          <a:prstGeom prst="rect">
            <a:avLst/>
          </a:prstGeom>
        </p:spPr>
      </p:pic>
      <p:sp>
        <p:nvSpPr>
          <p:cNvPr id="204" name="TextBox 203">
            <a:extLst>
              <a:ext uri="{FF2B5EF4-FFF2-40B4-BE49-F238E27FC236}">
                <a16:creationId xmlns:a16="http://schemas.microsoft.com/office/drawing/2014/main" id="{5B2520CF-6185-2768-DFB8-17A46C520141}"/>
              </a:ext>
            </a:extLst>
          </p:cNvPr>
          <p:cNvSpPr txBox="1"/>
          <p:nvPr/>
        </p:nvSpPr>
        <p:spPr>
          <a:xfrm>
            <a:off x="595017" y="4904670"/>
            <a:ext cx="777694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800" b="1" dirty="0"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rPr>
              <a:t>Data Source</a:t>
            </a:r>
            <a:endParaRPr lang="ko-KR" altLang="en-US" sz="800" b="1" dirty="0">
              <a:latin typeface="Pretendard" panose="02000503000000020004" pitchFamily="2" charset="-127"/>
              <a:ea typeface="Pretendard" panose="02000503000000020004" pitchFamily="2" charset="-127"/>
              <a:cs typeface="Pretendard" panose="02000503000000020004" pitchFamily="2" charset="-127"/>
            </a:endParaRPr>
          </a:p>
        </p:txBody>
      </p:sp>
      <p:cxnSp>
        <p:nvCxnSpPr>
          <p:cNvPr id="205" name="연결선: 꺾임 204">
            <a:extLst>
              <a:ext uri="{FF2B5EF4-FFF2-40B4-BE49-F238E27FC236}">
                <a16:creationId xmlns:a16="http://schemas.microsoft.com/office/drawing/2014/main" id="{7BCD5B81-1357-7279-6C9A-2275DC702916}"/>
              </a:ext>
            </a:extLst>
          </p:cNvPr>
          <p:cNvCxnSpPr>
            <a:cxnSpLocks/>
          </p:cNvCxnSpPr>
          <p:nvPr/>
        </p:nvCxnSpPr>
        <p:spPr>
          <a:xfrm>
            <a:off x="1185886" y="4627928"/>
            <a:ext cx="779441" cy="136957"/>
          </a:xfrm>
          <a:prstGeom prst="bentConnector3">
            <a:avLst>
              <a:gd name="adj1" fmla="val 50000"/>
            </a:avLst>
          </a:prstGeom>
          <a:ln w="12700">
            <a:solidFill>
              <a:schemeClr val="tx1">
                <a:lumMod val="65000"/>
                <a:lumOff val="35000"/>
              </a:schemeClr>
            </a:solidFill>
            <a:prstDash val="sysDash"/>
            <a:headEnd type="oval" w="sm" len="sm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6" name="TextBox 205">
            <a:extLst>
              <a:ext uri="{FF2B5EF4-FFF2-40B4-BE49-F238E27FC236}">
                <a16:creationId xmlns:a16="http://schemas.microsoft.com/office/drawing/2014/main" id="{F3860A7E-F45D-A9E7-4939-E09795C4D221}"/>
              </a:ext>
            </a:extLst>
          </p:cNvPr>
          <p:cNvSpPr txBox="1"/>
          <p:nvPr/>
        </p:nvSpPr>
        <p:spPr>
          <a:xfrm>
            <a:off x="9677638" y="3872046"/>
            <a:ext cx="9484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rPr>
              <a:t>오토</a:t>
            </a:r>
            <a:r>
              <a:rPr lang="en-US" altLang="ko-KR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rPr>
              <a:t> </a:t>
            </a:r>
            <a:r>
              <a:rPr lang="ko-KR" alt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rPr>
              <a:t>스케일링 </a:t>
            </a:r>
            <a:r>
              <a:rPr lang="en-US" altLang="ko-KR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rPr>
              <a:t>&amp; </a:t>
            </a:r>
            <a:r>
              <a:rPr lang="en-US" alt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rPr>
              <a:t>Rate Limit</a:t>
            </a:r>
            <a:endParaRPr lang="ko-Kore-KR" altLang="en-US" sz="900" b="1" dirty="0">
              <a:solidFill>
                <a:schemeClr val="tx1">
                  <a:lumMod val="65000"/>
                  <a:lumOff val="35000"/>
                </a:schemeClr>
              </a:solidFill>
              <a:latin typeface="Pretendard" panose="02000503000000020004" pitchFamily="2" charset="-127"/>
              <a:ea typeface="Pretendard" panose="02000503000000020004" pitchFamily="2" charset="-127"/>
              <a:cs typeface="Pretendard" panose="02000503000000020004" pitchFamily="2" charset="-127"/>
            </a:endParaRPr>
          </a:p>
        </p:txBody>
      </p:sp>
      <p:cxnSp>
        <p:nvCxnSpPr>
          <p:cNvPr id="207" name="연결선: 꺾임 206">
            <a:extLst>
              <a:ext uri="{FF2B5EF4-FFF2-40B4-BE49-F238E27FC236}">
                <a16:creationId xmlns:a16="http://schemas.microsoft.com/office/drawing/2014/main" id="{70493A29-643E-74D3-9988-0DE808B59659}"/>
              </a:ext>
            </a:extLst>
          </p:cNvPr>
          <p:cNvCxnSpPr>
            <a:cxnSpLocks/>
            <a:stCxn id="196" idx="2"/>
            <a:endCxn id="71" idx="2"/>
          </p:cNvCxnSpPr>
          <p:nvPr/>
        </p:nvCxnSpPr>
        <p:spPr>
          <a:xfrm rot="5400000">
            <a:off x="7746712" y="1511124"/>
            <a:ext cx="12700" cy="5641802"/>
          </a:xfrm>
          <a:prstGeom prst="bentConnector3">
            <a:avLst>
              <a:gd name="adj1" fmla="val 2076921"/>
            </a:avLst>
          </a:prstGeom>
          <a:ln w="12700">
            <a:solidFill>
              <a:schemeClr val="tx1">
                <a:lumMod val="65000"/>
                <a:lumOff val="35000"/>
              </a:schemeClr>
            </a:solidFill>
            <a:prstDash val="sysDash"/>
            <a:headEnd type="oval" w="sm" len="sm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8" name="사각형: 둥근 모서리 207">
            <a:extLst>
              <a:ext uri="{FF2B5EF4-FFF2-40B4-BE49-F238E27FC236}">
                <a16:creationId xmlns:a16="http://schemas.microsoft.com/office/drawing/2014/main" id="{982DCB7D-B603-3E95-99D3-329AB1D536C9}"/>
              </a:ext>
            </a:extLst>
          </p:cNvPr>
          <p:cNvSpPr/>
          <p:nvPr/>
        </p:nvSpPr>
        <p:spPr>
          <a:xfrm>
            <a:off x="5818676" y="4461144"/>
            <a:ext cx="727626" cy="267457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700" b="1" dirty="0">
                <a:solidFill>
                  <a:srgbClr val="FFC000"/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rPr>
              <a:t>Feedback</a:t>
            </a:r>
            <a:endParaRPr lang="ko-Kore-KR" altLang="en-US" sz="700" b="1" dirty="0">
              <a:solidFill>
                <a:srgbClr val="FFC000"/>
              </a:solidFill>
              <a:latin typeface="Pretendard" panose="02000503000000020004" pitchFamily="2" charset="-127"/>
              <a:ea typeface="Pretendard" panose="02000503000000020004" pitchFamily="2" charset="-127"/>
              <a:cs typeface="Pretendard" panose="02000503000000020004" pitchFamily="2" charset="-127"/>
            </a:endParaRPr>
          </a:p>
        </p:txBody>
      </p:sp>
      <p:sp>
        <p:nvSpPr>
          <p:cNvPr id="209" name="사각형: 둥근 모서리 208">
            <a:extLst>
              <a:ext uri="{FF2B5EF4-FFF2-40B4-BE49-F238E27FC236}">
                <a16:creationId xmlns:a16="http://schemas.microsoft.com/office/drawing/2014/main" id="{B89E45F8-EC33-2BDD-E0D3-000A76BF94D1}"/>
              </a:ext>
            </a:extLst>
          </p:cNvPr>
          <p:cNvSpPr/>
          <p:nvPr/>
        </p:nvSpPr>
        <p:spPr>
          <a:xfrm>
            <a:off x="10172734" y="5825278"/>
            <a:ext cx="1349465" cy="437942"/>
          </a:xfrm>
          <a:prstGeom prst="roundRect">
            <a:avLst>
              <a:gd name="adj" fmla="val 17106"/>
            </a:avLst>
          </a:prstGeom>
          <a:solidFill>
            <a:srgbClr val="D1DCFF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rPr>
              <a:t>Infra</a:t>
            </a:r>
          </a:p>
          <a:p>
            <a:pPr algn="ctr"/>
            <a:r>
              <a:rPr lang="en-US" altLang="ko-KR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rPr>
              <a:t>Management</a:t>
            </a:r>
            <a:endParaRPr lang="ko-KR" altLang="en-US" sz="900" b="1" dirty="0">
              <a:solidFill>
                <a:schemeClr val="tx1">
                  <a:lumMod val="65000"/>
                  <a:lumOff val="35000"/>
                </a:schemeClr>
              </a:solidFill>
              <a:latin typeface="Pretendard" panose="02000503000000020004" pitchFamily="2" charset="-127"/>
              <a:ea typeface="Pretendard" panose="02000503000000020004" pitchFamily="2" charset="-127"/>
              <a:cs typeface="Pretendard" panose="02000503000000020004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90114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131</Words>
  <Application>Microsoft Office PowerPoint</Application>
  <PresentationFormat>와이드스크린</PresentationFormat>
  <Paragraphs>60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Pretendard</vt:lpstr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배정아</dc:creator>
  <cp:lastModifiedBy>배정아</cp:lastModifiedBy>
  <cp:revision>5</cp:revision>
  <dcterms:created xsi:type="dcterms:W3CDTF">2024-08-12T04:11:14Z</dcterms:created>
  <dcterms:modified xsi:type="dcterms:W3CDTF">2024-08-12T05:53:48Z</dcterms:modified>
</cp:coreProperties>
</file>