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70" r:id="rId3"/>
    <p:sldId id="268" r:id="rId4"/>
    <p:sldId id="266" r:id="rId5"/>
    <p:sldId id="264" r:id="rId6"/>
    <p:sldId id="265" r:id="rId7"/>
    <p:sldId id="267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7219" userDrawn="1">
          <p15:clr>
            <a:srgbClr val="A4A3A4"/>
          </p15:clr>
        </p15:guide>
        <p15:guide id="4" orient="horz" pos="3793" userDrawn="1">
          <p15:clr>
            <a:srgbClr val="A4A3A4"/>
          </p15:clr>
        </p15:guide>
        <p15:guide id="5" orient="horz" pos="1071" userDrawn="1">
          <p15:clr>
            <a:srgbClr val="A4A3A4"/>
          </p15:clr>
        </p15:guide>
        <p15:guide id="6" pos="461" userDrawn="1">
          <p15:clr>
            <a:srgbClr val="A4A3A4"/>
          </p15:clr>
        </p15:guide>
        <p15:guide id="7" pos="4112" userDrawn="1">
          <p15:clr>
            <a:srgbClr val="A4A3A4"/>
          </p15:clr>
        </p15:guide>
        <p15:guide id="8" orient="horz" pos="9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2"/>
    <p:restoredTop sz="94656"/>
  </p:normalViewPr>
  <p:slideViewPr>
    <p:cSldViewPr snapToGrid="0">
      <p:cViewPr>
        <p:scale>
          <a:sx n="210" d="100"/>
          <a:sy n="210" d="100"/>
        </p:scale>
        <p:origin x="1664" y="1040"/>
      </p:cViewPr>
      <p:guideLst>
        <p:guide pos="3840"/>
        <p:guide orient="horz" pos="709"/>
        <p:guide pos="7219"/>
        <p:guide orient="horz" pos="3793"/>
        <p:guide orient="horz" pos="1071"/>
        <p:guide pos="461"/>
        <p:guide pos="4112"/>
        <p:guide orient="horz" pos="9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1F16BD-DA7A-05FA-752E-93CBE3592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A8BFCA4-CBFA-2F89-E373-D1E7C709AD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D560355-80D7-B2BF-B3FB-B822D79F6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7787B-FB07-314F-BEB5-3073DC0CFFA4}" type="datetimeFigureOut">
              <a:rPr kumimoji="1" lang="ko-KR" altLang="en-US" smtClean="0"/>
              <a:t>2024. 11. 25.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8C2F55-EF4D-DAE8-FE41-103496734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63A32DB-B3DD-0E16-87F6-D7F02FDBB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4957-49B9-F648-A00F-D9ADF1D4308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9418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483424-4B8B-C6FA-9BB4-D44039113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39499B-240A-64A1-C70E-FB60C6995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6600898-4CCB-A9AE-DB4D-E70C5C6EA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7787B-FB07-314F-BEB5-3073DC0CFFA4}" type="datetimeFigureOut">
              <a:rPr kumimoji="1" lang="ko-KR" altLang="en-US" smtClean="0"/>
              <a:t>2024. 11. 25.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4CC4AD2-1212-8AC2-75C3-24D4446E4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F5A24B6-D55C-B0B3-432C-03462F453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4957-49B9-F648-A00F-D9ADF1D4308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57799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CDEDB7-118C-104E-C883-63D74C57D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A8E7CE5-932B-A794-37B1-52B4F5129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BFC1336-ECDF-AB3E-78A0-D0B34300D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7787B-FB07-314F-BEB5-3073DC0CFFA4}" type="datetimeFigureOut">
              <a:rPr kumimoji="1" lang="ko-KR" altLang="en-US" smtClean="0"/>
              <a:t>2024. 11. 25.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B55D7D6-A62A-DC20-8DE2-8A5C21E40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9DECA3-93EB-92D2-48BA-A0104DB9A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4957-49B9-F648-A00F-D9ADF1D4308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68921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BA3737-D490-71BD-B77A-A36277AF1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E33136F-306F-8B8F-338B-6F4CBD45A1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F69EE6B-6982-F96F-A05E-F6BDB38030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5840871-C578-5335-3E71-A55F6FA9F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7787B-FB07-314F-BEB5-3073DC0CFFA4}" type="datetimeFigureOut">
              <a:rPr kumimoji="1" lang="ko-KR" altLang="en-US" smtClean="0"/>
              <a:t>2024. 11. 25.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7F0363B-E9AE-B781-C1FB-04BA07A5F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53E44BB-1E74-9445-86E1-E07757B3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4957-49B9-F648-A00F-D9ADF1D4308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60204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395E4F-4630-C941-FB1B-D316120BA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64FBC9-0FA8-5386-5E9A-49BAD153C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8963875-910D-7660-4A92-11D1D6080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0587D3D-460A-AA91-8565-A9023AE04E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D0E4D76-32D8-B7A1-06B3-BA7F792AF7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CAD322A-5773-E585-9E24-EECE62F82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7787B-FB07-314F-BEB5-3073DC0CFFA4}" type="datetimeFigureOut">
              <a:rPr kumimoji="1" lang="ko-KR" altLang="en-US" smtClean="0"/>
              <a:t>2024. 11. 25.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56FF37F-2417-C556-1F76-22961B3B2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055D0E5-DA3D-1599-E531-F7E8A3D14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4957-49B9-F648-A00F-D9ADF1D4308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68119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3D1DD7F-CC8D-1BBE-8DE8-C4773837D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A4973A5-CA66-9F15-8E26-C89990D24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7787B-FB07-314F-BEB5-3073DC0CFFA4}" type="datetimeFigureOut">
              <a:rPr kumimoji="1" lang="ko-KR" altLang="en-US" smtClean="0"/>
              <a:t>2024. 11. 25.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A41A686-0D7E-C9C2-D4BB-F9BA1EEBA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26E3865-7312-B6EA-6BAD-73B21247C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4957-49B9-F648-A00F-D9ADF1D4308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1771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1BEE245-107D-7967-5A37-E6A7BA100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7787B-FB07-314F-BEB5-3073DC0CFFA4}" type="datetimeFigureOut">
              <a:rPr kumimoji="1" lang="ko-KR" altLang="en-US" smtClean="0"/>
              <a:t>2024. 11. 25.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F9C0CE0-FF43-4AA0-1962-B920BCD3B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166B8ED-7097-B20D-C719-252AB652F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4957-49B9-F648-A00F-D9ADF1D4308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476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919130-BF00-B51F-8CCF-8E4E3006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B815D00-E010-7D63-F3B0-BCC6858E6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1F2B62C-A8E4-71A3-4B85-8D1F6BE17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28C8A67-6B8B-CF28-D0AF-2576D8CE7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7787B-FB07-314F-BEB5-3073DC0CFFA4}" type="datetimeFigureOut">
              <a:rPr kumimoji="1" lang="ko-KR" altLang="en-US" smtClean="0"/>
              <a:t>2024. 11. 25.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2934CDA-5226-6458-F872-2686F3B6E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B8B9679-3783-FA07-A906-D7F15B061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4957-49B9-F648-A00F-D9ADF1D4308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83602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92EF117-4B74-D89D-8A73-DB52BE30B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350E860-D0CE-0A17-933D-0339D51DB5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091AE54-1E5B-05EA-607D-2A493360F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3CE0E08-7835-934A-0402-7D580C1F5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7787B-FB07-314F-BEB5-3073DC0CFFA4}" type="datetimeFigureOut">
              <a:rPr kumimoji="1" lang="ko-KR" altLang="en-US" smtClean="0"/>
              <a:t>2024. 11. 25.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DC13C46-4B42-34DE-194D-10BF8245B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498F58-0E1D-CD94-6EFE-22733877D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4957-49B9-F648-A00F-D9ADF1D4308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62491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75C29E-011F-756A-7F57-04986220F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9B67EC4-C6A1-5FE6-112B-95E34B6145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04173DA-27F3-4A3B-148D-8E85B8930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7787B-FB07-314F-BEB5-3073DC0CFFA4}" type="datetimeFigureOut">
              <a:rPr kumimoji="1" lang="ko-KR" altLang="en-US" smtClean="0"/>
              <a:t>2024. 11. 25.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F9B7AD-298C-ECA9-E8DD-72A70C45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79F043-A773-43DC-4943-0140AFA0C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4957-49B9-F648-A00F-D9ADF1D4308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32703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BFC1B6F-BCAB-F9EF-A6AB-86D42D3CA0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48A56CA-4D67-53EB-C92D-30D1D324B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17D33BC-8400-E2CF-1045-EF9B33FF1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7787B-FB07-314F-BEB5-3073DC0CFFA4}" type="datetimeFigureOut">
              <a:rPr kumimoji="1" lang="ko-KR" altLang="en-US" smtClean="0"/>
              <a:t>2024. 11. 25.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0012B42-C786-3C84-D5F0-0AB3556E7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A6B5F8-A32A-118B-FE3F-497C19B44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4957-49B9-F648-A00F-D9ADF1D4308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48030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169D582-B1A9-AE0A-B25A-0109A9A8D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6581729-7C25-878F-6C1E-0CB9904C6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DE3A2AC-7A5A-30EB-021E-F8235FAB29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97787B-FB07-314F-BEB5-3073DC0CFFA4}" type="datetimeFigureOut">
              <a:rPr kumimoji="1" lang="ko-KR" altLang="en-US" smtClean="0"/>
              <a:t>2024. 11. 25.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159E44-915C-FC21-3429-99465B1D5A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6F997DA-7AC4-3627-673D-31DF3822E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254957-49B9-F648-A00F-D9ADF1D4308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95502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1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90">
            <a:extLst>
              <a:ext uri="{FF2B5EF4-FFF2-40B4-BE49-F238E27FC236}">
                <a16:creationId xmlns:a16="http://schemas.microsoft.com/office/drawing/2014/main" id="{C21FE768-342F-386E-3F6A-E04D461D59E3}"/>
              </a:ext>
            </a:extLst>
          </p:cNvPr>
          <p:cNvSpPr/>
          <p:nvPr/>
        </p:nvSpPr>
        <p:spPr>
          <a:xfrm>
            <a:off x="1480743" y="1899138"/>
            <a:ext cx="10291641" cy="4381180"/>
          </a:xfrm>
          <a:prstGeom prst="roundRect">
            <a:avLst>
              <a:gd name="adj" fmla="val 2175"/>
            </a:avLst>
          </a:prstGeom>
          <a:solidFill>
            <a:schemeClr val="bg1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ML</a:t>
            </a:r>
          </a:p>
          <a:p>
            <a:pPr algn="ctr"/>
            <a:r>
              <a:rPr lang="ko-KR" altLang="en-US" sz="700" b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데이터셋</a:t>
            </a:r>
          </a:p>
        </p:txBody>
      </p:sp>
      <p:sp>
        <p:nvSpPr>
          <p:cNvPr id="5" name="모서리가 둥근 직사각형 23">
            <a:extLst>
              <a:ext uri="{FF2B5EF4-FFF2-40B4-BE49-F238E27FC236}">
                <a16:creationId xmlns:a16="http://schemas.microsoft.com/office/drawing/2014/main" id="{4FF7836B-8107-82D7-A6E1-18EC886FFC74}"/>
              </a:ext>
            </a:extLst>
          </p:cNvPr>
          <p:cNvSpPr/>
          <p:nvPr/>
        </p:nvSpPr>
        <p:spPr>
          <a:xfrm>
            <a:off x="1792105" y="5253352"/>
            <a:ext cx="9839409" cy="875986"/>
          </a:xfrm>
          <a:prstGeom prst="roundRect">
            <a:avLst>
              <a:gd name="adj" fmla="val 820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ore-KR" altLang="en-US" sz="1000" b="1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" name="모서리가 둥근 직사각형 23">
            <a:extLst>
              <a:ext uri="{FF2B5EF4-FFF2-40B4-BE49-F238E27FC236}">
                <a16:creationId xmlns:a16="http://schemas.microsoft.com/office/drawing/2014/main" id="{D1D31FE6-9ED7-BBC7-7684-1B582B31FBD0}"/>
              </a:ext>
            </a:extLst>
          </p:cNvPr>
          <p:cNvSpPr/>
          <p:nvPr/>
        </p:nvSpPr>
        <p:spPr>
          <a:xfrm>
            <a:off x="478326" y="2326120"/>
            <a:ext cx="819431" cy="2884219"/>
          </a:xfrm>
          <a:prstGeom prst="roundRect">
            <a:avLst>
              <a:gd name="adj" fmla="val 914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ore-KR" altLang="en-US" sz="1000" b="1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" name="사각형: 둥근 모서리 96">
            <a:extLst>
              <a:ext uri="{FF2B5EF4-FFF2-40B4-BE49-F238E27FC236}">
                <a16:creationId xmlns:a16="http://schemas.microsoft.com/office/drawing/2014/main" id="{D6432B12-6B3A-BE40-A3A3-3EC79C8C52DA}"/>
              </a:ext>
            </a:extLst>
          </p:cNvPr>
          <p:cNvSpPr/>
          <p:nvPr/>
        </p:nvSpPr>
        <p:spPr>
          <a:xfrm>
            <a:off x="1617813" y="2317123"/>
            <a:ext cx="10019808" cy="2595667"/>
          </a:xfrm>
          <a:prstGeom prst="roundRect">
            <a:avLst>
              <a:gd name="adj" fmla="val 2936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ML</a:t>
            </a:r>
          </a:p>
          <a:p>
            <a:pPr algn="ctr"/>
            <a:r>
              <a:rPr lang="ko-KR" altLang="en-US" sz="700" b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데이터셋</a:t>
            </a:r>
          </a:p>
        </p:txBody>
      </p:sp>
      <p:sp>
        <p:nvSpPr>
          <p:cNvPr id="8" name="사각형: 둥근 모서리 97">
            <a:extLst>
              <a:ext uri="{FF2B5EF4-FFF2-40B4-BE49-F238E27FC236}">
                <a16:creationId xmlns:a16="http://schemas.microsoft.com/office/drawing/2014/main" id="{7714815B-9D03-792F-D2CB-539D76FDFFE3}"/>
              </a:ext>
            </a:extLst>
          </p:cNvPr>
          <p:cNvSpPr/>
          <p:nvPr/>
        </p:nvSpPr>
        <p:spPr>
          <a:xfrm>
            <a:off x="1792105" y="2749668"/>
            <a:ext cx="7634872" cy="1717614"/>
          </a:xfrm>
          <a:prstGeom prst="roundRect">
            <a:avLst>
              <a:gd name="adj" fmla="val 5184"/>
            </a:avLst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chemeClr val="bg1">
                <a:lumMod val="85000"/>
              </a:schemeClr>
            </a:solidFill>
            <a:prstDash val="sysDash"/>
            <a:headEnd type="oval" w="sm" len="sm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700" b="1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9CA23E-17EA-FB49-5D99-5038E633ADC5}"/>
              </a:ext>
            </a:extLst>
          </p:cNvPr>
          <p:cNvSpPr txBox="1"/>
          <p:nvPr/>
        </p:nvSpPr>
        <p:spPr>
          <a:xfrm>
            <a:off x="1849413" y="5299614"/>
            <a:ext cx="116244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50" b="1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Infrastructure</a:t>
            </a:r>
            <a:endParaRPr lang="ko-KR" altLang="en-US" sz="1050" b="1">
              <a:solidFill>
                <a:schemeClr val="tx1">
                  <a:lumMod val="50000"/>
                  <a:lumOff val="50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" name="사각형: 둥근 모서리 99">
            <a:extLst>
              <a:ext uri="{FF2B5EF4-FFF2-40B4-BE49-F238E27FC236}">
                <a16:creationId xmlns:a16="http://schemas.microsoft.com/office/drawing/2014/main" id="{9BA69452-E2A9-B8AA-8B4B-F6FE331B2F1E}"/>
              </a:ext>
            </a:extLst>
          </p:cNvPr>
          <p:cNvSpPr/>
          <p:nvPr/>
        </p:nvSpPr>
        <p:spPr>
          <a:xfrm>
            <a:off x="2034420" y="5599224"/>
            <a:ext cx="7865667" cy="437942"/>
          </a:xfrm>
          <a:prstGeom prst="roundRect">
            <a:avLst>
              <a:gd name="adj" fmla="val 17678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err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ㅍ</a:t>
            </a:r>
            <a:endParaRPr lang="ko-KR" altLang="en-US" sz="1000" b="1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1" name="사각형: 둥근 모서리 100">
            <a:extLst>
              <a:ext uri="{FF2B5EF4-FFF2-40B4-BE49-F238E27FC236}">
                <a16:creationId xmlns:a16="http://schemas.microsoft.com/office/drawing/2014/main" id="{042673E8-90DD-920B-9A81-8E829555D743}"/>
              </a:ext>
            </a:extLst>
          </p:cNvPr>
          <p:cNvSpPr/>
          <p:nvPr/>
        </p:nvSpPr>
        <p:spPr>
          <a:xfrm>
            <a:off x="3529986" y="5674736"/>
            <a:ext cx="1482253" cy="29724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로드 </a:t>
            </a:r>
            <a:r>
              <a:rPr lang="ko-KR" altLang="en-US" sz="900" b="1" err="1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밸런싱</a:t>
            </a:r>
            <a:endParaRPr lang="ko-KR" altLang="en-US" sz="900" b="1">
              <a:solidFill>
                <a:schemeClr val="tx1">
                  <a:lumMod val="50000"/>
                  <a:lumOff val="50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2" name="사각형: 둥근 모서리 101">
            <a:extLst>
              <a:ext uri="{FF2B5EF4-FFF2-40B4-BE49-F238E27FC236}">
                <a16:creationId xmlns:a16="http://schemas.microsoft.com/office/drawing/2014/main" id="{162C351E-A4CD-F1A8-9404-99A97B78E03F}"/>
              </a:ext>
            </a:extLst>
          </p:cNvPr>
          <p:cNvSpPr/>
          <p:nvPr/>
        </p:nvSpPr>
        <p:spPr>
          <a:xfrm>
            <a:off x="5121766" y="5671088"/>
            <a:ext cx="1482253" cy="29724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Rolling Update</a:t>
            </a:r>
            <a:endParaRPr lang="ko-KR" altLang="en-US" sz="900" b="1">
              <a:solidFill>
                <a:schemeClr val="tx1">
                  <a:lumMod val="50000"/>
                  <a:lumOff val="50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3" name="사각형: 둥근 모서리 102">
            <a:extLst>
              <a:ext uri="{FF2B5EF4-FFF2-40B4-BE49-F238E27FC236}">
                <a16:creationId xmlns:a16="http://schemas.microsoft.com/office/drawing/2014/main" id="{00E523F4-AD26-087D-FD62-712072ED575B}"/>
              </a:ext>
            </a:extLst>
          </p:cNvPr>
          <p:cNvSpPr/>
          <p:nvPr/>
        </p:nvSpPr>
        <p:spPr>
          <a:xfrm>
            <a:off x="8305326" y="5670815"/>
            <a:ext cx="1482253" cy="29724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Monitoring/Logging</a:t>
            </a:r>
            <a:endParaRPr lang="ko-KR" altLang="en-US" sz="900" b="1">
              <a:solidFill>
                <a:schemeClr val="tx1">
                  <a:lumMod val="50000"/>
                  <a:lumOff val="50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4" name="사각형: 둥근 모서리 103">
            <a:extLst>
              <a:ext uri="{FF2B5EF4-FFF2-40B4-BE49-F238E27FC236}">
                <a16:creationId xmlns:a16="http://schemas.microsoft.com/office/drawing/2014/main" id="{C2B1578C-3571-7081-75ED-D0B9DB694E5D}"/>
              </a:ext>
            </a:extLst>
          </p:cNvPr>
          <p:cNvSpPr/>
          <p:nvPr/>
        </p:nvSpPr>
        <p:spPr>
          <a:xfrm>
            <a:off x="6713546" y="5670815"/>
            <a:ext cx="1482253" cy="29724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CI/CD</a:t>
            </a:r>
            <a:endParaRPr lang="ko-KR" altLang="en-US" sz="900" b="1">
              <a:solidFill>
                <a:schemeClr val="tx1">
                  <a:lumMod val="50000"/>
                  <a:lumOff val="50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15" name="Picture 2" descr="쿠버네티스(Kubernetes) 기초 다지기 — Kua's Miscellaneous">
            <a:extLst>
              <a:ext uri="{FF2B5EF4-FFF2-40B4-BE49-F238E27FC236}">
                <a16:creationId xmlns:a16="http://schemas.microsoft.com/office/drawing/2014/main" id="{2460B7A9-B500-7FAB-B946-A061C0293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477" y="5709227"/>
            <a:ext cx="1055900" cy="22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그룹 15">
            <a:extLst>
              <a:ext uri="{FF2B5EF4-FFF2-40B4-BE49-F238E27FC236}">
                <a16:creationId xmlns:a16="http://schemas.microsoft.com/office/drawing/2014/main" id="{762C377F-D3D1-7694-17D2-E86445C04614}"/>
              </a:ext>
            </a:extLst>
          </p:cNvPr>
          <p:cNvGrpSpPr/>
          <p:nvPr/>
        </p:nvGrpSpPr>
        <p:grpSpPr>
          <a:xfrm>
            <a:off x="532228" y="2395732"/>
            <a:ext cx="740028" cy="614924"/>
            <a:chOff x="586424" y="2364735"/>
            <a:chExt cx="740028" cy="614924"/>
          </a:xfrm>
        </p:grpSpPr>
        <p:pic>
          <p:nvPicPr>
            <p:cNvPr id="17" name="그래픽 16" descr="남자 옆모습 단색으로 채워진">
              <a:extLst>
                <a:ext uri="{FF2B5EF4-FFF2-40B4-BE49-F238E27FC236}">
                  <a16:creationId xmlns:a16="http://schemas.microsoft.com/office/drawing/2014/main" id="{7769C82D-1AA7-FABC-5C67-17A8BED1A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1490" y="2364735"/>
              <a:ext cx="429899" cy="42989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947E60-46DA-3871-5919-05101A5C3989}"/>
                </a:ext>
              </a:extLst>
            </p:cNvPr>
            <p:cNvSpPr txBox="1"/>
            <p:nvPr/>
          </p:nvSpPr>
          <p:spPr>
            <a:xfrm>
              <a:off x="586424" y="2764215"/>
              <a:ext cx="740028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800" b="1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데이터 분석가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2933C11-1674-7882-8E25-A579B6361151}"/>
              </a:ext>
            </a:extLst>
          </p:cNvPr>
          <p:cNvGrpSpPr/>
          <p:nvPr/>
        </p:nvGrpSpPr>
        <p:grpSpPr>
          <a:xfrm>
            <a:off x="580380" y="3018961"/>
            <a:ext cx="615322" cy="584493"/>
            <a:chOff x="288658" y="2785482"/>
            <a:chExt cx="615322" cy="584493"/>
          </a:xfrm>
        </p:grpSpPr>
        <p:pic>
          <p:nvPicPr>
            <p:cNvPr id="20" name="그래픽 19" descr="사용자 단색으로 채워진">
              <a:extLst>
                <a:ext uri="{FF2B5EF4-FFF2-40B4-BE49-F238E27FC236}">
                  <a16:creationId xmlns:a16="http://schemas.microsoft.com/office/drawing/2014/main" id="{DA8E5B96-EA3B-CFC0-1F10-6DFFA8F79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1370" y="2785482"/>
              <a:ext cx="429899" cy="42989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B56E565-3B0F-4A30-68CD-2C4A5A7CAB24}"/>
                </a:ext>
              </a:extLst>
            </p:cNvPr>
            <p:cNvSpPr txBox="1"/>
            <p:nvPr/>
          </p:nvSpPr>
          <p:spPr>
            <a:xfrm>
              <a:off x="288658" y="3154531"/>
              <a:ext cx="615322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800" b="1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AI </a:t>
              </a:r>
              <a:r>
                <a:rPr lang="ko-KR" altLang="en-US" sz="800" b="1" err="1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모델러</a:t>
              </a:r>
              <a:endParaRPr lang="ko-KR" altLang="en-US" sz="800" b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8B5220F-B5C8-C9F5-A8FC-E11F20C18F14}"/>
              </a:ext>
            </a:extLst>
          </p:cNvPr>
          <p:cNvGrpSpPr/>
          <p:nvPr/>
        </p:nvGrpSpPr>
        <p:grpSpPr>
          <a:xfrm>
            <a:off x="499194" y="3662683"/>
            <a:ext cx="777694" cy="641258"/>
            <a:chOff x="574393" y="3698201"/>
            <a:chExt cx="777694" cy="641258"/>
          </a:xfrm>
        </p:grpSpPr>
        <p:pic>
          <p:nvPicPr>
            <p:cNvPr id="23" name="그래픽 22" descr="남성 사무직 근로자 단색으로 채워진">
              <a:extLst>
                <a:ext uri="{FF2B5EF4-FFF2-40B4-BE49-F238E27FC236}">
                  <a16:creationId xmlns:a16="http://schemas.microsoft.com/office/drawing/2014/main" id="{376228F1-6D6A-30C9-92EC-415E21570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41490" y="3698201"/>
              <a:ext cx="429899" cy="429899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6621C99-2E1B-1FA7-A248-9E4C2A66D2AD}"/>
                </a:ext>
              </a:extLst>
            </p:cNvPr>
            <p:cNvSpPr txBox="1"/>
            <p:nvPr/>
          </p:nvSpPr>
          <p:spPr>
            <a:xfrm>
              <a:off x="574393" y="4124015"/>
              <a:ext cx="77769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800" b="1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운영자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4FCDBAEF-C0AD-153D-7470-C3C4E4DBC5AF}"/>
              </a:ext>
            </a:extLst>
          </p:cNvPr>
          <p:cNvGrpSpPr/>
          <p:nvPr/>
        </p:nvGrpSpPr>
        <p:grpSpPr>
          <a:xfrm>
            <a:off x="1980822" y="5023006"/>
            <a:ext cx="578755" cy="132740"/>
            <a:chOff x="2187186" y="3968091"/>
            <a:chExt cx="578755" cy="132740"/>
          </a:xfrm>
        </p:grpSpPr>
        <p:cxnSp>
          <p:nvCxnSpPr>
            <p:cNvPr id="26" name="직선 연결선 115">
              <a:extLst>
                <a:ext uri="{FF2B5EF4-FFF2-40B4-BE49-F238E27FC236}">
                  <a16:creationId xmlns:a16="http://schemas.microsoft.com/office/drawing/2014/main" id="{3672246A-1909-AEEB-A033-05148EB037D4}"/>
                </a:ext>
              </a:extLst>
            </p:cNvPr>
            <p:cNvCxnSpPr/>
            <p:nvPr/>
          </p:nvCxnSpPr>
          <p:spPr>
            <a:xfrm rot="16200000">
              <a:off x="2212203" y="3985945"/>
              <a:ext cx="93493" cy="136280"/>
            </a:xfrm>
            <a:prstGeom prst="line">
              <a:avLst/>
            </a:prstGeom>
            <a:ln>
              <a:solidFill>
                <a:srgbClr val="2B67E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116">
              <a:extLst>
                <a:ext uri="{FF2B5EF4-FFF2-40B4-BE49-F238E27FC236}">
                  <a16:creationId xmlns:a16="http://schemas.microsoft.com/office/drawing/2014/main" id="{88A43537-7975-53FE-5742-DB5AFA1E0A5A}"/>
                </a:ext>
              </a:extLst>
            </p:cNvPr>
            <p:cNvCxnSpPr/>
            <p:nvPr/>
          </p:nvCxnSpPr>
          <p:spPr>
            <a:xfrm rot="16200000" flipH="1">
              <a:off x="2341334" y="3990221"/>
              <a:ext cx="82933" cy="120887"/>
            </a:xfrm>
            <a:prstGeom prst="line">
              <a:avLst/>
            </a:prstGeom>
            <a:ln>
              <a:solidFill>
                <a:srgbClr val="2B67E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117">
              <a:extLst>
                <a:ext uri="{FF2B5EF4-FFF2-40B4-BE49-F238E27FC236}">
                  <a16:creationId xmlns:a16="http://schemas.microsoft.com/office/drawing/2014/main" id="{D2A75655-BB02-1A26-A6AA-217A1A6F0DD4}"/>
                </a:ext>
              </a:extLst>
            </p:cNvPr>
            <p:cNvCxnSpPr/>
            <p:nvPr/>
          </p:nvCxnSpPr>
          <p:spPr>
            <a:xfrm rot="16200000">
              <a:off x="2208579" y="3946698"/>
              <a:ext cx="93493" cy="136280"/>
            </a:xfrm>
            <a:prstGeom prst="line">
              <a:avLst/>
            </a:prstGeom>
            <a:ln>
              <a:solidFill>
                <a:srgbClr val="2B67E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118">
              <a:extLst>
                <a:ext uri="{FF2B5EF4-FFF2-40B4-BE49-F238E27FC236}">
                  <a16:creationId xmlns:a16="http://schemas.microsoft.com/office/drawing/2014/main" id="{64F7C6BC-663A-C494-59EF-E4A4362F0074}"/>
                </a:ext>
              </a:extLst>
            </p:cNvPr>
            <p:cNvCxnSpPr/>
            <p:nvPr/>
          </p:nvCxnSpPr>
          <p:spPr>
            <a:xfrm rot="16200000" flipH="1">
              <a:off x="2337710" y="3950974"/>
              <a:ext cx="82933" cy="120887"/>
            </a:xfrm>
            <a:prstGeom prst="line">
              <a:avLst/>
            </a:prstGeom>
            <a:ln>
              <a:solidFill>
                <a:srgbClr val="2B67E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119">
              <a:extLst>
                <a:ext uri="{FF2B5EF4-FFF2-40B4-BE49-F238E27FC236}">
                  <a16:creationId xmlns:a16="http://schemas.microsoft.com/office/drawing/2014/main" id="{E62A0FBE-2295-57F7-F300-A12A81525682}"/>
                </a:ext>
              </a:extLst>
            </p:cNvPr>
            <p:cNvCxnSpPr/>
            <p:nvPr/>
          </p:nvCxnSpPr>
          <p:spPr>
            <a:xfrm rot="16200000">
              <a:off x="2534291" y="3984831"/>
              <a:ext cx="93493" cy="136280"/>
            </a:xfrm>
            <a:prstGeom prst="line">
              <a:avLst/>
            </a:prstGeom>
            <a:ln>
              <a:solidFill>
                <a:srgbClr val="2B67E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120">
              <a:extLst>
                <a:ext uri="{FF2B5EF4-FFF2-40B4-BE49-F238E27FC236}">
                  <a16:creationId xmlns:a16="http://schemas.microsoft.com/office/drawing/2014/main" id="{D8597A73-5CFC-6FB4-CD20-B397B4AE986B}"/>
                </a:ext>
              </a:extLst>
            </p:cNvPr>
            <p:cNvCxnSpPr/>
            <p:nvPr/>
          </p:nvCxnSpPr>
          <p:spPr>
            <a:xfrm rot="16200000" flipH="1">
              <a:off x="2663422" y="3989107"/>
              <a:ext cx="82933" cy="120887"/>
            </a:xfrm>
            <a:prstGeom prst="line">
              <a:avLst/>
            </a:prstGeom>
            <a:ln>
              <a:solidFill>
                <a:srgbClr val="2B67E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121">
              <a:extLst>
                <a:ext uri="{FF2B5EF4-FFF2-40B4-BE49-F238E27FC236}">
                  <a16:creationId xmlns:a16="http://schemas.microsoft.com/office/drawing/2014/main" id="{E52B3311-7C5C-8042-8EF0-90C68CDCE96B}"/>
                </a:ext>
              </a:extLst>
            </p:cNvPr>
            <p:cNvCxnSpPr/>
            <p:nvPr/>
          </p:nvCxnSpPr>
          <p:spPr>
            <a:xfrm rot="16200000">
              <a:off x="2534900" y="3949817"/>
              <a:ext cx="93493" cy="136280"/>
            </a:xfrm>
            <a:prstGeom prst="line">
              <a:avLst/>
            </a:prstGeom>
            <a:ln>
              <a:solidFill>
                <a:srgbClr val="2B67E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122">
              <a:extLst>
                <a:ext uri="{FF2B5EF4-FFF2-40B4-BE49-F238E27FC236}">
                  <a16:creationId xmlns:a16="http://schemas.microsoft.com/office/drawing/2014/main" id="{EAD50B17-5600-D378-2FA4-B047CC679F54}"/>
                </a:ext>
              </a:extLst>
            </p:cNvPr>
            <p:cNvCxnSpPr/>
            <p:nvPr/>
          </p:nvCxnSpPr>
          <p:spPr>
            <a:xfrm rot="16200000" flipH="1">
              <a:off x="2664031" y="3954093"/>
              <a:ext cx="82933" cy="120887"/>
            </a:xfrm>
            <a:prstGeom prst="line">
              <a:avLst/>
            </a:prstGeom>
            <a:ln>
              <a:solidFill>
                <a:srgbClr val="2B67E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7173B4F1-F630-5397-4EFE-13ABAF859FF3}"/>
              </a:ext>
            </a:extLst>
          </p:cNvPr>
          <p:cNvSpPr txBox="1"/>
          <p:nvPr/>
        </p:nvSpPr>
        <p:spPr>
          <a:xfrm>
            <a:off x="1679273" y="2423098"/>
            <a:ext cx="144733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5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ML Pipeline</a:t>
            </a:r>
            <a:endParaRPr lang="ko-KR" altLang="en-US" sz="1050" b="1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5" name="모서리가 둥근 직사각형 23">
            <a:extLst>
              <a:ext uri="{FF2B5EF4-FFF2-40B4-BE49-F238E27FC236}">
                <a16:creationId xmlns:a16="http://schemas.microsoft.com/office/drawing/2014/main" id="{844034BB-69C3-84AA-9AF4-7F982CB88C11}"/>
              </a:ext>
            </a:extLst>
          </p:cNvPr>
          <p:cNvSpPr/>
          <p:nvPr/>
        </p:nvSpPr>
        <p:spPr>
          <a:xfrm>
            <a:off x="1849413" y="3046165"/>
            <a:ext cx="1853805" cy="1360887"/>
          </a:xfrm>
          <a:prstGeom prst="roundRect">
            <a:avLst>
              <a:gd name="adj" fmla="val 4646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ore-KR" altLang="en-US" sz="1000" b="1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F263EF5-7AE6-6FFB-43B3-38C56155EA4B}"/>
              </a:ext>
            </a:extLst>
          </p:cNvPr>
          <p:cNvSpPr txBox="1"/>
          <p:nvPr/>
        </p:nvSpPr>
        <p:spPr>
          <a:xfrm>
            <a:off x="1967248" y="3101490"/>
            <a:ext cx="870971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데이터 관리</a:t>
            </a:r>
          </a:p>
        </p:txBody>
      </p:sp>
      <p:sp>
        <p:nvSpPr>
          <p:cNvPr id="37" name="모서리가 둥근 직사각형 23">
            <a:extLst>
              <a:ext uri="{FF2B5EF4-FFF2-40B4-BE49-F238E27FC236}">
                <a16:creationId xmlns:a16="http://schemas.microsoft.com/office/drawing/2014/main" id="{8F7B5852-359F-BC03-84A1-23B7160D55C6}"/>
              </a:ext>
            </a:extLst>
          </p:cNvPr>
          <p:cNvSpPr/>
          <p:nvPr/>
        </p:nvSpPr>
        <p:spPr>
          <a:xfrm>
            <a:off x="1929189" y="3922588"/>
            <a:ext cx="813229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볼륨</a:t>
            </a:r>
            <a:endParaRPr lang="ko-Kore-KR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8" name="모서리가 둥근 직사각형 23">
            <a:extLst>
              <a:ext uri="{FF2B5EF4-FFF2-40B4-BE49-F238E27FC236}">
                <a16:creationId xmlns:a16="http://schemas.microsoft.com/office/drawing/2014/main" id="{D46698DB-AD54-F59F-0470-C32D4DA370B3}"/>
              </a:ext>
            </a:extLst>
          </p:cNvPr>
          <p:cNvSpPr/>
          <p:nvPr/>
        </p:nvSpPr>
        <p:spPr>
          <a:xfrm>
            <a:off x="1929188" y="3483932"/>
            <a:ext cx="813229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데이터</a:t>
            </a:r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algn="ctr"/>
            <a:r>
              <a:rPr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Import</a:t>
            </a:r>
            <a:endParaRPr lang="ko-Kore-KR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9" name="모서리가 둥근 직사각형 23">
            <a:extLst>
              <a:ext uri="{FF2B5EF4-FFF2-40B4-BE49-F238E27FC236}">
                <a16:creationId xmlns:a16="http://schemas.microsoft.com/office/drawing/2014/main" id="{37242D25-4201-E35F-83F7-9DA776CA3801}"/>
              </a:ext>
            </a:extLst>
          </p:cNvPr>
          <p:cNvSpPr/>
          <p:nvPr/>
        </p:nvSpPr>
        <p:spPr>
          <a:xfrm>
            <a:off x="2809614" y="3922588"/>
            <a:ext cx="813229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어노테이션</a:t>
            </a:r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40" name="모서리가 둥근 직사각형 23">
            <a:extLst>
              <a:ext uri="{FF2B5EF4-FFF2-40B4-BE49-F238E27FC236}">
                <a16:creationId xmlns:a16="http://schemas.microsoft.com/office/drawing/2014/main" id="{7668185E-8C26-1E8C-D1E0-1A253F4FB4EB}"/>
              </a:ext>
            </a:extLst>
          </p:cNvPr>
          <p:cNvSpPr/>
          <p:nvPr/>
        </p:nvSpPr>
        <p:spPr>
          <a:xfrm>
            <a:off x="2806986" y="3489496"/>
            <a:ext cx="813229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데이터셋</a:t>
            </a:r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41" name="모서리가 둥근 직사각형 23">
            <a:extLst>
              <a:ext uri="{FF2B5EF4-FFF2-40B4-BE49-F238E27FC236}">
                <a16:creationId xmlns:a16="http://schemas.microsoft.com/office/drawing/2014/main" id="{3A675010-9DFD-4202-16FC-2545E7D1995E}"/>
              </a:ext>
            </a:extLst>
          </p:cNvPr>
          <p:cNvSpPr/>
          <p:nvPr/>
        </p:nvSpPr>
        <p:spPr>
          <a:xfrm>
            <a:off x="3905123" y="3046164"/>
            <a:ext cx="1853805" cy="1360887"/>
          </a:xfrm>
          <a:prstGeom prst="roundRect">
            <a:avLst>
              <a:gd name="adj" fmla="val 4646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ore-KR" altLang="en-US" sz="1000" b="1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B240E41-EE58-FBF5-BAA9-B330F7DDF601}"/>
              </a:ext>
            </a:extLst>
          </p:cNvPr>
          <p:cNvSpPr txBox="1"/>
          <p:nvPr/>
        </p:nvSpPr>
        <p:spPr>
          <a:xfrm>
            <a:off x="4022958" y="3101489"/>
            <a:ext cx="1207175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모델 개발 및 훈련</a:t>
            </a:r>
          </a:p>
        </p:txBody>
      </p:sp>
      <p:sp>
        <p:nvSpPr>
          <p:cNvPr id="43" name="모서리가 둥근 직사각형 23">
            <a:extLst>
              <a:ext uri="{FF2B5EF4-FFF2-40B4-BE49-F238E27FC236}">
                <a16:creationId xmlns:a16="http://schemas.microsoft.com/office/drawing/2014/main" id="{8E859C54-4C3A-18C9-2F45-1BCDBED9B6DE}"/>
              </a:ext>
            </a:extLst>
          </p:cNvPr>
          <p:cNvSpPr/>
          <p:nvPr/>
        </p:nvSpPr>
        <p:spPr>
          <a:xfrm>
            <a:off x="3984899" y="3922587"/>
            <a:ext cx="813229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노트북</a:t>
            </a:r>
            <a:r>
              <a:rPr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/</a:t>
            </a:r>
            <a:r>
              <a:rPr lang="ko-KR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강의</a:t>
            </a:r>
            <a:endParaRPr lang="ko-Kore-KR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44" name="모서리가 둥근 직사각형 23">
            <a:extLst>
              <a:ext uri="{FF2B5EF4-FFF2-40B4-BE49-F238E27FC236}">
                <a16:creationId xmlns:a16="http://schemas.microsoft.com/office/drawing/2014/main" id="{A0E9B843-52FD-50F9-F52D-A46AC913820C}"/>
              </a:ext>
            </a:extLst>
          </p:cNvPr>
          <p:cNvSpPr/>
          <p:nvPr/>
        </p:nvSpPr>
        <p:spPr>
          <a:xfrm>
            <a:off x="3984898" y="3483931"/>
            <a:ext cx="813229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워크스페이스</a:t>
            </a:r>
            <a:endParaRPr lang="ko-Kore-KR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45" name="모서리가 둥근 직사각형 23">
            <a:extLst>
              <a:ext uri="{FF2B5EF4-FFF2-40B4-BE49-F238E27FC236}">
                <a16:creationId xmlns:a16="http://schemas.microsoft.com/office/drawing/2014/main" id="{BD18AFE4-D82F-4C92-DDAE-B6AD0664F788}"/>
              </a:ext>
            </a:extLst>
          </p:cNvPr>
          <p:cNvSpPr/>
          <p:nvPr/>
        </p:nvSpPr>
        <p:spPr>
          <a:xfrm>
            <a:off x="4862696" y="3489495"/>
            <a:ext cx="813229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잡스케쥴링</a:t>
            </a:r>
            <a:endParaRPr lang="ko-Kore-KR" altLang="en-US" sz="900" b="1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9F29BE76-C756-D2AA-2817-71A8A3C49C40}"/>
              </a:ext>
            </a:extLst>
          </p:cNvPr>
          <p:cNvSpPr/>
          <p:nvPr/>
        </p:nvSpPr>
        <p:spPr>
          <a:xfrm>
            <a:off x="3796603" y="3166929"/>
            <a:ext cx="236391" cy="23639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</a:t>
            </a:r>
            <a:endParaRPr lang="ko-KR" altLang="en-US" sz="1000" b="1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47" name="모서리가 둥근 직사각형 23">
            <a:extLst>
              <a:ext uri="{FF2B5EF4-FFF2-40B4-BE49-F238E27FC236}">
                <a16:creationId xmlns:a16="http://schemas.microsoft.com/office/drawing/2014/main" id="{432A71DB-B87D-62B3-60E7-9D31676C1625}"/>
              </a:ext>
            </a:extLst>
          </p:cNvPr>
          <p:cNvSpPr/>
          <p:nvPr/>
        </p:nvSpPr>
        <p:spPr>
          <a:xfrm>
            <a:off x="5960834" y="3046164"/>
            <a:ext cx="1328474" cy="1360887"/>
          </a:xfrm>
          <a:prstGeom prst="roundRect">
            <a:avLst>
              <a:gd name="adj" fmla="val 4646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ore-KR" altLang="en-US" sz="1000" b="1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3ED0831-419E-4B08-D460-CB1E7FCDEAD8}"/>
              </a:ext>
            </a:extLst>
          </p:cNvPr>
          <p:cNvSpPr txBox="1"/>
          <p:nvPr/>
        </p:nvSpPr>
        <p:spPr>
          <a:xfrm>
            <a:off x="6078668" y="3101489"/>
            <a:ext cx="651443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모델 관리</a:t>
            </a:r>
          </a:p>
        </p:txBody>
      </p:sp>
      <p:sp>
        <p:nvSpPr>
          <p:cNvPr id="49" name="모서리가 둥근 직사각형 23">
            <a:extLst>
              <a:ext uri="{FF2B5EF4-FFF2-40B4-BE49-F238E27FC236}">
                <a16:creationId xmlns:a16="http://schemas.microsoft.com/office/drawing/2014/main" id="{D7FDE73F-A7CC-18AC-36DA-78F3AC53A79E}"/>
              </a:ext>
            </a:extLst>
          </p:cNvPr>
          <p:cNvSpPr/>
          <p:nvPr/>
        </p:nvSpPr>
        <p:spPr>
          <a:xfrm>
            <a:off x="6040609" y="3922587"/>
            <a:ext cx="1152496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ore-KR" altLang="en-US" sz="900" b="1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50" name="모서리가 둥근 직사각형 23">
            <a:extLst>
              <a:ext uri="{FF2B5EF4-FFF2-40B4-BE49-F238E27FC236}">
                <a16:creationId xmlns:a16="http://schemas.microsoft.com/office/drawing/2014/main" id="{3A2D030C-5B18-7DED-7D33-A52A8961BB05}"/>
              </a:ext>
            </a:extLst>
          </p:cNvPr>
          <p:cNvSpPr/>
          <p:nvPr/>
        </p:nvSpPr>
        <p:spPr>
          <a:xfrm>
            <a:off x="6040608" y="3483931"/>
            <a:ext cx="1159675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Embedding</a:t>
            </a:r>
          </a:p>
          <a:p>
            <a:pPr algn="ctr"/>
            <a:r>
              <a:rPr lang="en-US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Model Image</a:t>
            </a:r>
            <a:endParaRPr lang="ko-Kore-KR" altLang="en-US" sz="900" b="1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64398498-F20F-3C72-8EE5-144AEF5E8F5E}"/>
              </a:ext>
            </a:extLst>
          </p:cNvPr>
          <p:cNvSpPr/>
          <p:nvPr/>
        </p:nvSpPr>
        <p:spPr>
          <a:xfrm>
            <a:off x="5852313" y="3166929"/>
            <a:ext cx="236391" cy="23639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3</a:t>
            </a:r>
            <a:endParaRPr lang="ko-KR" altLang="en-US" sz="1000" b="1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4BC12B56-6879-2621-920C-C58053171A60}"/>
              </a:ext>
            </a:extLst>
          </p:cNvPr>
          <p:cNvGrpSpPr/>
          <p:nvPr/>
        </p:nvGrpSpPr>
        <p:grpSpPr>
          <a:xfrm>
            <a:off x="6445582" y="3937555"/>
            <a:ext cx="316898" cy="190844"/>
            <a:chOff x="6945324" y="3752952"/>
            <a:chExt cx="362995" cy="218605"/>
          </a:xfrm>
        </p:grpSpPr>
        <p:pic>
          <p:nvPicPr>
            <p:cNvPr id="53" name="Picture 6" descr="Git · GitHub">
              <a:extLst>
                <a:ext uri="{FF2B5EF4-FFF2-40B4-BE49-F238E27FC236}">
                  <a16:creationId xmlns:a16="http://schemas.microsoft.com/office/drawing/2014/main" id="{DF0A83D5-FFBD-95DA-BFCD-2369902AC8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2416" y="3780215"/>
              <a:ext cx="155903" cy="166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4" descr="git-lfs 설치 Error">
              <a:extLst>
                <a:ext uri="{FF2B5EF4-FFF2-40B4-BE49-F238E27FC236}">
                  <a16:creationId xmlns:a16="http://schemas.microsoft.com/office/drawing/2014/main" id="{B212CC4D-E430-87A6-080F-277909C553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5324" y="3752952"/>
              <a:ext cx="204796" cy="2186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D350C21C-4CB9-5433-4B89-EF5A0CD043A7}"/>
              </a:ext>
            </a:extLst>
          </p:cNvPr>
          <p:cNvSpPr txBox="1"/>
          <p:nvPr/>
        </p:nvSpPr>
        <p:spPr>
          <a:xfrm>
            <a:off x="6040608" y="4085800"/>
            <a:ext cx="11735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900" b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Model Registry</a:t>
            </a:r>
            <a:endParaRPr lang="ko-Kore-KR" altLang="en-US" sz="900" b="1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57" name="모서리가 둥근 직사각형 23">
            <a:extLst>
              <a:ext uri="{FF2B5EF4-FFF2-40B4-BE49-F238E27FC236}">
                <a16:creationId xmlns:a16="http://schemas.microsoft.com/office/drawing/2014/main" id="{1D353E66-3DFD-6F66-17B9-5BD424AC032F}"/>
              </a:ext>
            </a:extLst>
          </p:cNvPr>
          <p:cNvSpPr/>
          <p:nvPr/>
        </p:nvSpPr>
        <p:spPr>
          <a:xfrm>
            <a:off x="7491213" y="3046164"/>
            <a:ext cx="1853805" cy="1360887"/>
          </a:xfrm>
          <a:prstGeom prst="roundRect">
            <a:avLst>
              <a:gd name="adj" fmla="val 4646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ore-KR" altLang="en-US" sz="1000" b="1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EA41DAA-5D35-E65F-F23A-5CA00F27D225}"/>
              </a:ext>
            </a:extLst>
          </p:cNvPr>
          <p:cNvSpPr txBox="1"/>
          <p:nvPr/>
        </p:nvSpPr>
        <p:spPr>
          <a:xfrm>
            <a:off x="7609048" y="3101489"/>
            <a:ext cx="1207175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모델 배포</a:t>
            </a:r>
          </a:p>
        </p:txBody>
      </p:sp>
      <p:sp>
        <p:nvSpPr>
          <p:cNvPr id="59" name="모서리가 둥근 직사각형 23">
            <a:extLst>
              <a:ext uri="{FF2B5EF4-FFF2-40B4-BE49-F238E27FC236}">
                <a16:creationId xmlns:a16="http://schemas.microsoft.com/office/drawing/2014/main" id="{F4C0B127-46E0-C749-1CF1-3FD79B97738B}"/>
              </a:ext>
            </a:extLst>
          </p:cNvPr>
          <p:cNvSpPr/>
          <p:nvPr/>
        </p:nvSpPr>
        <p:spPr>
          <a:xfrm>
            <a:off x="7570989" y="3922587"/>
            <a:ext cx="1687872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900" b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Triton Server</a:t>
            </a:r>
            <a:endParaRPr lang="ko-Kore-KR" altLang="en-US" sz="900" b="1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0" name="모서리가 둥근 직사각형 23">
            <a:extLst>
              <a:ext uri="{FF2B5EF4-FFF2-40B4-BE49-F238E27FC236}">
                <a16:creationId xmlns:a16="http://schemas.microsoft.com/office/drawing/2014/main" id="{6F93008A-D743-4755-9EE6-D37CD5C7D56B}"/>
              </a:ext>
            </a:extLst>
          </p:cNvPr>
          <p:cNvSpPr/>
          <p:nvPr/>
        </p:nvSpPr>
        <p:spPr>
          <a:xfrm>
            <a:off x="8445631" y="3483931"/>
            <a:ext cx="813230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Model</a:t>
            </a:r>
          </a:p>
          <a:p>
            <a:pPr algn="ctr"/>
            <a:r>
              <a:rPr lang="en-US" altLang="ko-KR" sz="900" b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Convert</a:t>
            </a:r>
            <a:endParaRPr lang="ko-Kore-KR" altLang="en-US" sz="900" b="1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2A6676E6-9A13-F44E-09A6-605FDF4456C5}"/>
              </a:ext>
            </a:extLst>
          </p:cNvPr>
          <p:cNvSpPr/>
          <p:nvPr/>
        </p:nvSpPr>
        <p:spPr>
          <a:xfrm>
            <a:off x="7382693" y="3166929"/>
            <a:ext cx="236391" cy="23639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4</a:t>
            </a:r>
            <a:endParaRPr lang="ko-KR" altLang="en-US" sz="1000" b="1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2" name="모서리가 둥근 직사각형 23">
            <a:extLst>
              <a:ext uri="{FF2B5EF4-FFF2-40B4-BE49-F238E27FC236}">
                <a16:creationId xmlns:a16="http://schemas.microsoft.com/office/drawing/2014/main" id="{093256FB-D24B-EE09-2B5D-60B18C8D3B90}"/>
              </a:ext>
            </a:extLst>
          </p:cNvPr>
          <p:cNvSpPr/>
          <p:nvPr/>
        </p:nvSpPr>
        <p:spPr>
          <a:xfrm>
            <a:off x="7587504" y="3482227"/>
            <a:ext cx="813229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900" b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ML &amp; LLM</a:t>
            </a:r>
          </a:p>
          <a:p>
            <a:pPr algn="ctr"/>
            <a:r>
              <a:rPr lang="en-US" altLang="en-US" sz="900" b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Engine</a:t>
            </a:r>
            <a:endParaRPr lang="ko-Kore-KR" altLang="en-US" sz="900" b="1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3" name="사각형: 둥근 모서리 152">
            <a:extLst>
              <a:ext uri="{FF2B5EF4-FFF2-40B4-BE49-F238E27FC236}">
                <a16:creationId xmlns:a16="http://schemas.microsoft.com/office/drawing/2014/main" id="{6432A65F-F623-3338-00A4-F20A4ED74225}"/>
              </a:ext>
            </a:extLst>
          </p:cNvPr>
          <p:cNvSpPr/>
          <p:nvPr/>
        </p:nvSpPr>
        <p:spPr>
          <a:xfrm>
            <a:off x="1853377" y="2790309"/>
            <a:ext cx="846280" cy="201744"/>
          </a:xfrm>
          <a:prstGeom prst="roundRect">
            <a:avLst>
              <a:gd name="adj" fmla="val 50000"/>
            </a:avLst>
          </a:prstGeom>
          <a:solidFill>
            <a:srgbClr val="03187F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Pipeline </a:t>
            </a:r>
            <a:r>
              <a:rPr lang="ko-KR" altLang="en-US" sz="700" b="1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자동화</a:t>
            </a:r>
            <a:endParaRPr lang="ko-Kore-KR" altLang="en-US" sz="700" b="1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6BA32BAE-4678-584C-1D2C-2DC2CAD456CD}"/>
              </a:ext>
            </a:extLst>
          </p:cNvPr>
          <p:cNvSpPr/>
          <p:nvPr/>
        </p:nvSpPr>
        <p:spPr>
          <a:xfrm>
            <a:off x="1740893" y="3166930"/>
            <a:ext cx="236391" cy="23639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1</a:t>
            </a:r>
            <a:endParaRPr lang="ko-KR" altLang="en-US" sz="1000" b="1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5" name="모서리가 둥근 직사각형 23">
            <a:extLst>
              <a:ext uri="{FF2B5EF4-FFF2-40B4-BE49-F238E27FC236}">
                <a16:creationId xmlns:a16="http://schemas.microsoft.com/office/drawing/2014/main" id="{164389E1-BE52-3B4A-47CD-7DFDAAD27CF5}"/>
              </a:ext>
            </a:extLst>
          </p:cNvPr>
          <p:cNvSpPr/>
          <p:nvPr/>
        </p:nvSpPr>
        <p:spPr>
          <a:xfrm>
            <a:off x="9546925" y="3046164"/>
            <a:ext cx="1853805" cy="1360887"/>
          </a:xfrm>
          <a:prstGeom prst="roundRect">
            <a:avLst>
              <a:gd name="adj" fmla="val 4646"/>
            </a:avLst>
          </a:prstGeom>
          <a:solidFill>
            <a:srgbClr val="B7D4E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ore-KR" altLang="en-US" sz="1000" b="1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ECBFD56-27DE-DFFA-08C2-129CD1D178A3}"/>
              </a:ext>
            </a:extLst>
          </p:cNvPr>
          <p:cNvSpPr txBox="1"/>
          <p:nvPr/>
        </p:nvSpPr>
        <p:spPr>
          <a:xfrm>
            <a:off x="9664760" y="3101489"/>
            <a:ext cx="1207175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모니터링</a:t>
            </a:r>
          </a:p>
        </p:txBody>
      </p:sp>
      <p:sp>
        <p:nvSpPr>
          <p:cNvPr id="67" name="모서리가 둥근 직사각형 23">
            <a:extLst>
              <a:ext uri="{FF2B5EF4-FFF2-40B4-BE49-F238E27FC236}">
                <a16:creationId xmlns:a16="http://schemas.microsoft.com/office/drawing/2014/main" id="{9555195C-C3FA-0D9E-6A74-C376ECF9A90C}"/>
              </a:ext>
            </a:extLst>
          </p:cNvPr>
          <p:cNvSpPr/>
          <p:nvPr/>
        </p:nvSpPr>
        <p:spPr>
          <a:xfrm>
            <a:off x="9649561" y="3922587"/>
            <a:ext cx="1665012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Auto Scaling</a:t>
            </a:r>
            <a:endParaRPr lang="ko-Kore-KR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8" name="모서리가 둥근 직사각형 23">
            <a:extLst>
              <a:ext uri="{FF2B5EF4-FFF2-40B4-BE49-F238E27FC236}">
                <a16:creationId xmlns:a16="http://schemas.microsoft.com/office/drawing/2014/main" id="{5676A2B7-FF5C-BC60-B2FA-0630C3988F86}"/>
              </a:ext>
            </a:extLst>
          </p:cNvPr>
          <p:cNvSpPr/>
          <p:nvPr/>
        </p:nvSpPr>
        <p:spPr>
          <a:xfrm>
            <a:off x="10501343" y="3483931"/>
            <a:ext cx="813230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모델 성능</a:t>
            </a:r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algn="ctr"/>
            <a:r>
              <a:rPr lang="ko-KR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모니터링</a:t>
            </a:r>
            <a:endParaRPr lang="ko-Kore-KR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8A23547C-E527-2F04-F4DF-308383C70A64}"/>
              </a:ext>
            </a:extLst>
          </p:cNvPr>
          <p:cNvSpPr/>
          <p:nvPr/>
        </p:nvSpPr>
        <p:spPr>
          <a:xfrm>
            <a:off x="9438405" y="3166929"/>
            <a:ext cx="236391" cy="236391"/>
          </a:xfrm>
          <a:prstGeom prst="ellipse">
            <a:avLst/>
          </a:prstGeom>
          <a:solidFill>
            <a:srgbClr val="B7D4E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5</a:t>
            </a:r>
            <a:endParaRPr lang="ko-KR" altLang="en-US" sz="1000" b="1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0" name="모서리가 둥근 직사각형 23">
            <a:extLst>
              <a:ext uri="{FF2B5EF4-FFF2-40B4-BE49-F238E27FC236}">
                <a16:creationId xmlns:a16="http://schemas.microsoft.com/office/drawing/2014/main" id="{0CAA4CB5-30FD-8D46-E052-7257322817E0}"/>
              </a:ext>
            </a:extLst>
          </p:cNvPr>
          <p:cNvSpPr/>
          <p:nvPr/>
        </p:nvSpPr>
        <p:spPr>
          <a:xfrm>
            <a:off x="9643216" y="3482227"/>
            <a:ext cx="813229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자원</a:t>
            </a:r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algn="ctr"/>
            <a:r>
              <a:rPr lang="ko-KR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모니터링</a:t>
            </a:r>
            <a:endParaRPr lang="ko-Kore-KR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3B991E7-D7A2-F48E-D8BA-2213EBF3EAEA}"/>
              </a:ext>
            </a:extLst>
          </p:cNvPr>
          <p:cNvSpPr txBox="1"/>
          <p:nvPr/>
        </p:nvSpPr>
        <p:spPr>
          <a:xfrm>
            <a:off x="501232" y="4979696"/>
            <a:ext cx="77769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8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Data Source</a:t>
            </a:r>
            <a:endParaRPr lang="ko-KR" altLang="en-US" sz="800" b="1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cxnSp>
        <p:nvCxnSpPr>
          <p:cNvPr id="72" name="연결선: 꺾임 161">
            <a:extLst>
              <a:ext uri="{FF2B5EF4-FFF2-40B4-BE49-F238E27FC236}">
                <a16:creationId xmlns:a16="http://schemas.microsoft.com/office/drawing/2014/main" id="{39931DD3-33F9-F30B-9444-AF7F733E1318}"/>
              </a:ext>
            </a:extLst>
          </p:cNvPr>
          <p:cNvCxnSpPr>
            <a:cxnSpLocks/>
          </p:cNvCxnSpPr>
          <p:nvPr/>
        </p:nvCxnSpPr>
        <p:spPr>
          <a:xfrm flipV="1">
            <a:off x="908250" y="3680068"/>
            <a:ext cx="1059358" cy="923703"/>
          </a:xfrm>
          <a:prstGeom prst="bentConnector3">
            <a:avLst>
              <a:gd name="adj1" fmla="val 67241"/>
            </a:avLst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sysDash"/>
            <a:headEnd type="oval" w="sm" len="sm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연결선: 꺾임 162">
            <a:extLst>
              <a:ext uri="{FF2B5EF4-FFF2-40B4-BE49-F238E27FC236}">
                <a16:creationId xmlns:a16="http://schemas.microsoft.com/office/drawing/2014/main" id="{5A0BD6F0-A322-40BA-480F-5D198A8BFFB3}"/>
              </a:ext>
            </a:extLst>
          </p:cNvPr>
          <p:cNvCxnSpPr>
            <a:cxnSpLocks/>
            <a:stCxn id="65" idx="2"/>
            <a:endCxn id="41" idx="2"/>
          </p:cNvCxnSpPr>
          <p:nvPr/>
        </p:nvCxnSpPr>
        <p:spPr>
          <a:xfrm rot="5400000">
            <a:off x="7652927" y="1586150"/>
            <a:ext cx="12700" cy="5641802"/>
          </a:xfrm>
          <a:prstGeom prst="bentConnector3">
            <a:avLst>
              <a:gd name="adj1" fmla="val 2076921"/>
            </a:avLst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sysDash"/>
            <a:headEnd type="oval" w="sm" len="sm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사각형: 둥근 모서리 163">
            <a:extLst>
              <a:ext uri="{FF2B5EF4-FFF2-40B4-BE49-F238E27FC236}">
                <a16:creationId xmlns:a16="http://schemas.microsoft.com/office/drawing/2014/main" id="{55A042B8-F459-0A36-CF32-2AD4396947DA}"/>
              </a:ext>
            </a:extLst>
          </p:cNvPr>
          <p:cNvSpPr/>
          <p:nvPr/>
        </p:nvSpPr>
        <p:spPr>
          <a:xfrm>
            <a:off x="5724891" y="4536170"/>
            <a:ext cx="727626" cy="26745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b="1">
                <a:solidFill>
                  <a:srgbClr val="03187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Feedback</a:t>
            </a:r>
            <a:endParaRPr lang="ko-Kore-KR" altLang="en-US" sz="700" b="1">
              <a:solidFill>
                <a:srgbClr val="03187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5" name="사각형: 둥근 모서리 164">
            <a:extLst>
              <a:ext uri="{FF2B5EF4-FFF2-40B4-BE49-F238E27FC236}">
                <a16:creationId xmlns:a16="http://schemas.microsoft.com/office/drawing/2014/main" id="{01EB1C91-8294-A279-D82B-9D1AD3781D97}"/>
              </a:ext>
            </a:extLst>
          </p:cNvPr>
          <p:cNvSpPr/>
          <p:nvPr/>
        </p:nvSpPr>
        <p:spPr>
          <a:xfrm>
            <a:off x="10078949" y="5599224"/>
            <a:ext cx="1349465" cy="437942"/>
          </a:xfrm>
          <a:prstGeom prst="roundRect">
            <a:avLst>
              <a:gd name="adj" fmla="val 17106"/>
            </a:avLst>
          </a:prstGeom>
          <a:solidFill>
            <a:srgbClr val="B7D4E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Infra</a:t>
            </a:r>
          </a:p>
          <a:p>
            <a:pPr algn="ctr"/>
            <a:r>
              <a:rPr lang="en-US" altLang="ko-KR" sz="900" b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Management</a:t>
            </a:r>
            <a:endParaRPr lang="ko-KR" altLang="en-US" sz="900" b="1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cxnSp>
        <p:nvCxnSpPr>
          <p:cNvPr id="76" name="연결선: 꺾임 165">
            <a:extLst>
              <a:ext uri="{FF2B5EF4-FFF2-40B4-BE49-F238E27FC236}">
                <a16:creationId xmlns:a16="http://schemas.microsoft.com/office/drawing/2014/main" id="{E386885A-209F-2ECA-B47D-873F58541336}"/>
              </a:ext>
            </a:extLst>
          </p:cNvPr>
          <p:cNvCxnSpPr>
            <a:cxnSpLocks/>
            <a:endCxn id="40" idx="1"/>
          </p:cNvCxnSpPr>
          <p:nvPr/>
        </p:nvCxnSpPr>
        <p:spPr>
          <a:xfrm flipV="1">
            <a:off x="2742417" y="3685632"/>
            <a:ext cx="64569" cy="3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sysDash"/>
            <a:headEnd type="none" w="sm" len="sm"/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연결선: 꺾임 166">
            <a:extLst>
              <a:ext uri="{FF2B5EF4-FFF2-40B4-BE49-F238E27FC236}">
                <a16:creationId xmlns:a16="http://schemas.microsoft.com/office/drawing/2014/main" id="{0701C2C1-7594-A668-F63E-392600B32074}"/>
              </a:ext>
            </a:extLst>
          </p:cNvPr>
          <p:cNvCxnSpPr>
            <a:cxnSpLocks/>
            <a:stCxn id="39" idx="3"/>
            <a:endCxn id="44" idx="1"/>
          </p:cNvCxnSpPr>
          <p:nvPr/>
        </p:nvCxnSpPr>
        <p:spPr>
          <a:xfrm flipV="1">
            <a:off x="3622843" y="3680067"/>
            <a:ext cx="362055" cy="438657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sysDash"/>
            <a:headEnd type="oval" w="sm" len="sm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2CE0A1A0-A3A7-4699-DC79-BD7D6A8D9073}"/>
              </a:ext>
            </a:extLst>
          </p:cNvPr>
          <p:cNvCxnSpPr>
            <a:cxnSpLocks/>
            <a:stCxn id="37" idx="3"/>
            <a:endCxn id="39" idx="1"/>
          </p:cNvCxnSpPr>
          <p:nvPr/>
        </p:nvCxnSpPr>
        <p:spPr>
          <a:xfrm>
            <a:off x="2742418" y="4118724"/>
            <a:ext cx="67196" cy="0"/>
          </a:xfrm>
          <a:prstGeom prst="straightConnector1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sysDash"/>
            <a:headEnd type="none" w="sm" len="sm"/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44686D74-B793-B9B9-D56A-ED03559D2739}"/>
              </a:ext>
            </a:extLst>
          </p:cNvPr>
          <p:cNvCxnSpPr>
            <a:cxnSpLocks/>
          </p:cNvCxnSpPr>
          <p:nvPr/>
        </p:nvCxnSpPr>
        <p:spPr>
          <a:xfrm>
            <a:off x="3213600" y="3881675"/>
            <a:ext cx="0" cy="94974"/>
          </a:xfrm>
          <a:prstGeom prst="straightConnector1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sysDash"/>
            <a:headEnd type="none" w="sm" len="sm"/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모서리가 둥근 직사각형 23">
            <a:extLst>
              <a:ext uri="{FF2B5EF4-FFF2-40B4-BE49-F238E27FC236}">
                <a16:creationId xmlns:a16="http://schemas.microsoft.com/office/drawing/2014/main" id="{E8DC11A1-62E1-8ACE-89C7-29D70C8E1516}"/>
              </a:ext>
            </a:extLst>
          </p:cNvPr>
          <p:cNvSpPr/>
          <p:nvPr/>
        </p:nvSpPr>
        <p:spPr>
          <a:xfrm>
            <a:off x="4859065" y="3937555"/>
            <a:ext cx="813229" cy="392272"/>
          </a:xfrm>
          <a:prstGeom prst="roundRect">
            <a:avLst>
              <a:gd name="adj" fmla="val 10581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워크플로우</a:t>
            </a:r>
            <a:endParaRPr lang="ko-Kore-KR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cxnSp>
        <p:nvCxnSpPr>
          <p:cNvPr id="81" name="연결선: 꺾임 170">
            <a:extLst>
              <a:ext uri="{FF2B5EF4-FFF2-40B4-BE49-F238E27FC236}">
                <a16:creationId xmlns:a16="http://schemas.microsoft.com/office/drawing/2014/main" id="{933D93B8-9DB8-489E-0ED5-8A32BFBB117A}"/>
              </a:ext>
            </a:extLst>
          </p:cNvPr>
          <p:cNvCxnSpPr>
            <a:cxnSpLocks/>
            <a:stCxn id="41" idx="3"/>
            <a:endCxn id="49" idx="1"/>
          </p:cNvCxnSpPr>
          <p:nvPr/>
        </p:nvCxnSpPr>
        <p:spPr>
          <a:xfrm>
            <a:off x="5758928" y="3726608"/>
            <a:ext cx="281681" cy="392115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sysDash"/>
            <a:headEnd type="oval" w="sm" len="sm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연결선: 꺾임 171">
            <a:extLst>
              <a:ext uri="{FF2B5EF4-FFF2-40B4-BE49-F238E27FC236}">
                <a16:creationId xmlns:a16="http://schemas.microsoft.com/office/drawing/2014/main" id="{FC598641-A4A5-8F60-0ADD-03CB648034C5}"/>
              </a:ext>
            </a:extLst>
          </p:cNvPr>
          <p:cNvCxnSpPr>
            <a:cxnSpLocks/>
            <a:stCxn id="49" idx="3"/>
            <a:endCxn id="57" idx="1"/>
          </p:cNvCxnSpPr>
          <p:nvPr/>
        </p:nvCxnSpPr>
        <p:spPr>
          <a:xfrm flipV="1">
            <a:off x="7193105" y="3726608"/>
            <a:ext cx="298108" cy="392115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sysDash"/>
            <a:headEnd type="oval" w="sm" len="sm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3" name="그래픽 82" descr="데이터베이스 단색으로 채워진">
            <a:extLst>
              <a:ext uri="{FF2B5EF4-FFF2-40B4-BE49-F238E27FC236}">
                <a16:creationId xmlns:a16="http://schemas.microsoft.com/office/drawing/2014/main" id="{0967E4E2-AADE-5FEB-7F88-79A348AE338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0072" y="4328725"/>
            <a:ext cx="718712" cy="718712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19618C71-BA9E-B9F5-ACAD-1AADD036BDF4}"/>
              </a:ext>
            </a:extLst>
          </p:cNvPr>
          <p:cNvSpPr txBox="1"/>
          <p:nvPr/>
        </p:nvSpPr>
        <p:spPr>
          <a:xfrm>
            <a:off x="1530549" y="2018127"/>
            <a:ext cx="144733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5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CHEETAH</a:t>
            </a:r>
            <a:endParaRPr lang="ko-KR" altLang="en-US" sz="1050" b="1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6873DE6-5A4A-8A8B-A6A4-8A65E12D4A2F}"/>
              </a:ext>
            </a:extLst>
          </p:cNvPr>
          <p:cNvSpPr txBox="1"/>
          <p:nvPr/>
        </p:nvSpPr>
        <p:spPr>
          <a:xfrm>
            <a:off x="381505" y="1046616"/>
            <a:ext cx="7916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Cheetah </a:t>
            </a:r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는 </a:t>
            </a:r>
            <a:r>
              <a:rPr lang="en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 </a:t>
            </a:r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모델 개발 </a:t>
            </a:r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· </a:t>
            </a:r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운영을 위한 효과적인 파이프라인</a:t>
            </a:r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en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MLOps)</a:t>
            </a:r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을 제공합니다</a:t>
            </a:r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02666EC-C55F-BB54-8FE1-3CD46A433602}"/>
              </a:ext>
            </a:extLst>
          </p:cNvPr>
          <p:cNvSpPr txBox="1"/>
          <p:nvPr/>
        </p:nvSpPr>
        <p:spPr>
          <a:xfrm>
            <a:off x="1838246" y="355600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4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LLMOps</a:t>
            </a:r>
            <a:r>
              <a:rPr kumimoji="1" lang="ko-KR" altLang="en-US" sz="24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</a:p>
        </p:txBody>
      </p:sp>
      <p:pic>
        <p:nvPicPr>
          <p:cNvPr id="88" name="그림 87" descr="그래픽, 포유류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733DB083-36F7-0228-44C3-3EB9E516D74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" y="484890"/>
            <a:ext cx="1448414" cy="245695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472B8EB9-4710-F02C-2A01-1811AE096029}"/>
              </a:ext>
            </a:extLst>
          </p:cNvPr>
          <p:cNvSpPr txBox="1"/>
          <p:nvPr/>
        </p:nvSpPr>
        <p:spPr>
          <a:xfrm>
            <a:off x="6853306" y="326148"/>
            <a:ext cx="5100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이 장표는 제품소개서의 소개자료 </a:t>
            </a:r>
            <a:endParaRPr lang="en-US" altLang="ko-KR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656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D320E-ADC5-AD2A-23F7-738BCA2AF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모서리가 둥근 직사각형 34">
            <a:extLst>
              <a:ext uri="{FF2B5EF4-FFF2-40B4-BE49-F238E27FC236}">
                <a16:creationId xmlns:a16="http://schemas.microsoft.com/office/drawing/2014/main" id="{AEEB4108-5DA6-E46F-6598-F85D98465A20}"/>
              </a:ext>
            </a:extLst>
          </p:cNvPr>
          <p:cNvSpPr/>
          <p:nvPr/>
        </p:nvSpPr>
        <p:spPr>
          <a:xfrm>
            <a:off x="3826717" y="3202689"/>
            <a:ext cx="6891744" cy="1387484"/>
          </a:xfrm>
          <a:prstGeom prst="roundRect">
            <a:avLst>
              <a:gd name="adj" fmla="val 1524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00" b="1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7" name="모서리가 둥근 직사각형 36">
            <a:extLst>
              <a:ext uri="{FF2B5EF4-FFF2-40B4-BE49-F238E27FC236}">
                <a16:creationId xmlns:a16="http://schemas.microsoft.com/office/drawing/2014/main" id="{9F65560C-FF8B-28DA-5EB0-25B75F475D3A}"/>
              </a:ext>
            </a:extLst>
          </p:cNvPr>
          <p:cNvSpPr/>
          <p:nvPr/>
        </p:nvSpPr>
        <p:spPr>
          <a:xfrm>
            <a:off x="4120261" y="3827475"/>
            <a:ext cx="1469379" cy="526880"/>
          </a:xfrm>
          <a:prstGeom prst="roundRect">
            <a:avLst/>
          </a:prstGeom>
          <a:solidFill>
            <a:schemeClr val="bg1"/>
          </a:solidFill>
          <a:ln w="6350">
            <a:solidFill>
              <a:srgbClr val="DDE3E8"/>
            </a:solidFill>
          </a:ln>
          <a:effectLst>
            <a:outerShdw blurRad="889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LLM</a:t>
            </a:r>
          </a:p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Fine-tuning</a:t>
            </a:r>
            <a:endParaRPr kumimoji="1" lang="ko-KR" altLang="en-US" sz="1200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8" name="모서리가 둥근 직사각형 37">
            <a:extLst>
              <a:ext uri="{FF2B5EF4-FFF2-40B4-BE49-F238E27FC236}">
                <a16:creationId xmlns:a16="http://schemas.microsoft.com/office/drawing/2014/main" id="{AE6691FE-2038-5715-1081-C59B620D1A75}"/>
              </a:ext>
            </a:extLst>
          </p:cNvPr>
          <p:cNvSpPr/>
          <p:nvPr/>
        </p:nvSpPr>
        <p:spPr>
          <a:xfrm>
            <a:off x="6578557" y="3827475"/>
            <a:ext cx="1469379" cy="526880"/>
          </a:xfrm>
          <a:prstGeom prst="roundRect">
            <a:avLst/>
          </a:prstGeom>
          <a:solidFill>
            <a:schemeClr val="bg1"/>
          </a:solidFill>
          <a:ln w="6350">
            <a:solidFill>
              <a:srgbClr val="DDE3E8"/>
            </a:solidFill>
          </a:ln>
          <a:effectLst>
            <a:outerShdw blurRad="889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Experiment</a:t>
            </a:r>
          </a:p>
          <a:p>
            <a:pPr algn="ctr"/>
            <a:r>
              <a:rPr kumimoji="1" lang="en-US" altLang="ko-KR" sz="120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Tracke</a:t>
            </a:r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r</a:t>
            </a:r>
            <a:endParaRPr kumimoji="1" lang="ko-KR" altLang="en-US" sz="1200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cxnSp>
        <p:nvCxnSpPr>
          <p:cNvPr id="39" name="직선 연결선[R] 38">
            <a:extLst>
              <a:ext uri="{FF2B5EF4-FFF2-40B4-BE49-F238E27FC236}">
                <a16:creationId xmlns:a16="http://schemas.microsoft.com/office/drawing/2014/main" id="{A757D0F4-9449-16AA-C3FA-C66885D841F0}"/>
              </a:ext>
            </a:extLst>
          </p:cNvPr>
          <p:cNvCxnSpPr>
            <a:cxnSpLocks/>
            <a:stCxn id="37" idx="3"/>
            <a:endCxn id="38" idx="1"/>
          </p:cNvCxnSpPr>
          <p:nvPr/>
        </p:nvCxnSpPr>
        <p:spPr>
          <a:xfrm>
            <a:off x="5589640" y="4090915"/>
            <a:ext cx="988917" cy="0"/>
          </a:xfrm>
          <a:prstGeom prst="line">
            <a:avLst/>
          </a:prstGeom>
          <a:ln w="12700">
            <a:solidFill>
              <a:srgbClr val="D5DAE2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모서리가 둥근 직사각형 42">
            <a:extLst>
              <a:ext uri="{FF2B5EF4-FFF2-40B4-BE49-F238E27FC236}">
                <a16:creationId xmlns:a16="http://schemas.microsoft.com/office/drawing/2014/main" id="{06E67E8A-0232-E00A-10B6-2F41F084DD2E}"/>
              </a:ext>
            </a:extLst>
          </p:cNvPr>
          <p:cNvSpPr/>
          <p:nvPr/>
        </p:nvSpPr>
        <p:spPr>
          <a:xfrm>
            <a:off x="3826717" y="5054607"/>
            <a:ext cx="6891744" cy="1387484"/>
          </a:xfrm>
          <a:prstGeom prst="roundRect">
            <a:avLst>
              <a:gd name="adj" fmla="val 1524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00" b="1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45" name="모서리가 둥근 직사각형 44">
            <a:extLst>
              <a:ext uri="{FF2B5EF4-FFF2-40B4-BE49-F238E27FC236}">
                <a16:creationId xmlns:a16="http://schemas.microsoft.com/office/drawing/2014/main" id="{61993A2F-DDE4-2D67-9528-C668BD75F8BD}"/>
              </a:ext>
            </a:extLst>
          </p:cNvPr>
          <p:cNvSpPr/>
          <p:nvPr/>
        </p:nvSpPr>
        <p:spPr>
          <a:xfrm>
            <a:off x="4120261" y="5682825"/>
            <a:ext cx="1190817" cy="526880"/>
          </a:xfrm>
          <a:prstGeom prst="roundRect">
            <a:avLst/>
          </a:prstGeom>
          <a:solidFill>
            <a:schemeClr val="bg1"/>
          </a:solidFill>
          <a:ln w="6350">
            <a:solidFill>
              <a:srgbClr val="DDE3E8"/>
            </a:solidFill>
          </a:ln>
          <a:effectLst>
            <a:outerShdw blurRad="889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Inference </a:t>
            </a:r>
          </a:p>
          <a:p>
            <a:pPr algn="ctr"/>
            <a:r>
              <a:rPr kumimoji="1" lang="en-US" altLang="ko-KR" sz="1200" dirty="0" err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PassGate</a:t>
            </a:r>
            <a:endParaRPr kumimoji="1" lang="ko-KR" altLang="en-US" sz="1200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46" name="모서리가 둥근 직사각형 45">
            <a:extLst>
              <a:ext uri="{FF2B5EF4-FFF2-40B4-BE49-F238E27FC236}">
                <a16:creationId xmlns:a16="http://schemas.microsoft.com/office/drawing/2014/main" id="{9E826C03-A6D3-AF33-DE1E-AB0668F8628E}"/>
              </a:ext>
            </a:extLst>
          </p:cNvPr>
          <p:cNvSpPr/>
          <p:nvPr/>
        </p:nvSpPr>
        <p:spPr>
          <a:xfrm>
            <a:off x="5849864" y="5682825"/>
            <a:ext cx="1190817" cy="526880"/>
          </a:xfrm>
          <a:prstGeom prst="roundRect">
            <a:avLst/>
          </a:prstGeom>
          <a:solidFill>
            <a:schemeClr val="bg1"/>
          </a:solidFill>
          <a:ln w="6350">
            <a:solidFill>
              <a:srgbClr val="DDE3E8"/>
            </a:solidFill>
          </a:ln>
          <a:effectLst>
            <a:outerShdw blurRad="889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Deploy &amp;</a:t>
            </a:r>
          </a:p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Monitoring</a:t>
            </a:r>
            <a:endParaRPr kumimoji="1" lang="ko-KR" altLang="en-US" sz="1200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cxnSp>
        <p:nvCxnSpPr>
          <p:cNvPr id="47" name="직선 연결선[R] 46">
            <a:extLst>
              <a:ext uri="{FF2B5EF4-FFF2-40B4-BE49-F238E27FC236}">
                <a16:creationId xmlns:a16="http://schemas.microsoft.com/office/drawing/2014/main" id="{7E0EED6A-188B-68D0-060B-0842F655B3CA}"/>
              </a:ext>
            </a:extLst>
          </p:cNvPr>
          <p:cNvCxnSpPr>
            <a:cxnSpLocks/>
            <a:stCxn id="45" idx="3"/>
            <a:endCxn id="46" idx="1"/>
          </p:cNvCxnSpPr>
          <p:nvPr/>
        </p:nvCxnSpPr>
        <p:spPr>
          <a:xfrm>
            <a:off x="5311078" y="5946265"/>
            <a:ext cx="538786" cy="0"/>
          </a:xfrm>
          <a:prstGeom prst="line">
            <a:avLst/>
          </a:prstGeom>
          <a:ln w="12700">
            <a:solidFill>
              <a:srgbClr val="D5DAE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모서리가 둥근 직사각형 47">
            <a:extLst>
              <a:ext uri="{FF2B5EF4-FFF2-40B4-BE49-F238E27FC236}">
                <a16:creationId xmlns:a16="http://schemas.microsoft.com/office/drawing/2014/main" id="{8B09283C-29C0-C454-83E7-8CEA3B8967BC}"/>
              </a:ext>
            </a:extLst>
          </p:cNvPr>
          <p:cNvSpPr/>
          <p:nvPr/>
        </p:nvSpPr>
        <p:spPr>
          <a:xfrm>
            <a:off x="3826717" y="1373527"/>
            <a:ext cx="6891744" cy="1387484"/>
          </a:xfrm>
          <a:prstGeom prst="roundRect">
            <a:avLst>
              <a:gd name="adj" fmla="val 1524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00" b="1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50" name="모서리가 둥근 직사각형 49">
            <a:extLst>
              <a:ext uri="{FF2B5EF4-FFF2-40B4-BE49-F238E27FC236}">
                <a16:creationId xmlns:a16="http://schemas.microsoft.com/office/drawing/2014/main" id="{255CE38A-8C67-9C0C-D924-2181FEF08205}"/>
              </a:ext>
            </a:extLst>
          </p:cNvPr>
          <p:cNvSpPr/>
          <p:nvPr/>
        </p:nvSpPr>
        <p:spPr>
          <a:xfrm>
            <a:off x="4120261" y="1998313"/>
            <a:ext cx="1469379" cy="526880"/>
          </a:xfrm>
          <a:prstGeom prst="roundRect">
            <a:avLst/>
          </a:prstGeom>
          <a:solidFill>
            <a:schemeClr val="bg1"/>
          </a:solidFill>
          <a:ln w="6350">
            <a:solidFill>
              <a:srgbClr val="DDE3E8"/>
            </a:solidFill>
          </a:ln>
          <a:effectLst>
            <a:outerShdw blurRad="889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Cheetah Import</a:t>
            </a:r>
            <a:endParaRPr kumimoji="1" lang="ko-KR" altLang="en-US" sz="1200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cxnSp>
        <p:nvCxnSpPr>
          <p:cNvPr id="52" name="직선 연결선[R] 51">
            <a:extLst>
              <a:ext uri="{FF2B5EF4-FFF2-40B4-BE49-F238E27FC236}">
                <a16:creationId xmlns:a16="http://schemas.microsoft.com/office/drawing/2014/main" id="{3AC1788B-640D-E320-D7C3-BE1E683D6BB4}"/>
              </a:ext>
            </a:extLst>
          </p:cNvPr>
          <p:cNvCxnSpPr>
            <a:cxnSpLocks/>
            <a:stCxn id="50" idx="3"/>
            <a:endCxn id="51" idx="1"/>
          </p:cNvCxnSpPr>
          <p:nvPr/>
        </p:nvCxnSpPr>
        <p:spPr>
          <a:xfrm>
            <a:off x="5589640" y="2261753"/>
            <a:ext cx="988917" cy="0"/>
          </a:xfrm>
          <a:prstGeom prst="line">
            <a:avLst/>
          </a:prstGeom>
          <a:ln w="12700">
            <a:solidFill>
              <a:srgbClr val="D5DAE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모서리가 둥근 직사각형 59">
            <a:extLst>
              <a:ext uri="{FF2B5EF4-FFF2-40B4-BE49-F238E27FC236}">
                <a16:creationId xmlns:a16="http://schemas.microsoft.com/office/drawing/2014/main" id="{AD66B173-AED0-6C39-BAE7-8659E4DA11E4}"/>
              </a:ext>
            </a:extLst>
          </p:cNvPr>
          <p:cNvSpPr/>
          <p:nvPr/>
        </p:nvSpPr>
        <p:spPr>
          <a:xfrm>
            <a:off x="366008" y="1373527"/>
            <a:ext cx="2604745" cy="1387484"/>
          </a:xfrm>
          <a:prstGeom prst="roundRect">
            <a:avLst>
              <a:gd name="adj" fmla="val 1524"/>
            </a:avLst>
          </a:prstGeom>
          <a:solidFill>
            <a:schemeClr val="bg1"/>
          </a:solidFill>
          <a:ln w="15875">
            <a:solidFill>
              <a:srgbClr val="D2D8E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463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8DA54E3-1411-1BD1-DB46-AB7146BE56DF}"/>
              </a:ext>
            </a:extLst>
          </p:cNvPr>
          <p:cNvSpPr txBox="1"/>
          <p:nvPr/>
        </p:nvSpPr>
        <p:spPr>
          <a:xfrm>
            <a:off x="462971" y="1479579"/>
            <a:ext cx="1699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ko-KR" sz="16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Proprietary data</a:t>
            </a:r>
            <a:endParaRPr kumimoji="1" lang="ko-KR" altLang="en-US" sz="16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2049" name="Picture 4" descr="Relational Database Management System (Tibero) – ESPORE">
            <a:extLst>
              <a:ext uri="{FF2B5EF4-FFF2-40B4-BE49-F238E27FC236}">
                <a16:creationId xmlns:a16="http://schemas.microsoft.com/office/drawing/2014/main" id="{71DCE82E-2DD4-4DE6-427A-8705E3B85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97" y="1944481"/>
            <a:ext cx="655933" cy="35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2" descr="오라클 DB관리]23.09.14">
            <a:extLst>
              <a:ext uri="{FF2B5EF4-FFF2-40B4-BE49-F238E27FC236}">
                <a16:creationId xmlns:a16="http://schemas.microsoft.com/office/drawing/2014/main" id="{1CD9F544-CE6D-C608-26EE-F69ABA063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55" y="1978689"/>
            <a:ext cx="509299" cy="28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6" descr="How to get started with MongoDB in 10 minutes | by Navindu Jayatilake |  We've moved to freeCodeCamp.org/news | Medium">
            <a:extLst>
              <a:ext uri="{FF2B5EF4-FFF2-40B4-BE49-F238E27FC236}">
                <a16:creationId xmlns:a16="http://schemas.microsoft.com/office/drawing/2014/main" id="{98F61BE8-EFD5-49AB-2043-6EEA3900C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587" y="1965874"/>
            <a:ext cx="291840" cy="29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8" descr="하둡(Hadoop)이란?">
            <a:extLst>
              <a:ext uri="{FF2B5EF4-FFF2-40B4-BE49-F238E27FC236}">
                <a16:creationId xmlns:a16="http://schemas.microsoft.com/office/drawing/2014/main" id="{5C8AC06C-738F-1B52-87FE-AF6DF5505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583" y="1975641"/>
            <a:ext cx="486739" cy="22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What Is A PDF?">
            <a:extLst>
              <a:ext uri="{FF2B5EF4-FFF2-40B4-BE49-F238E27FC236}">
                <a16:creationId xmlns:a16="http://schemas.microsoft.com/office/drawing/2014/main" id="{E7213446-96F0-FA79-2EAF-A2A159923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91" y="2340257"/>
            <a:ext cx="512617" cy="30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Excel">
            <a:extLst>
              <a:ext uri="{FF2B5EF4-FFF2-40B4-BE49-F238E27FC236}">
                <a16:creationId xmlns:a16="http://schemas.microsoft.com/office/drawing/2014/main" id="{DEE62BE6-A364-4FA8-2716-BAADF6B85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392" y="2312106"/>
            <a:ext cx="365841" cy="36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wp 뷰어 다운로드 설치 30초에 끝내기">
            <a:extLst>
              <a:ext uri="{FF2B5EF4-FFF2-40B4-BE49-F238E27FC236}">
                <a16:creationId xmlns:a16="http://schemas.microsoft.com/office/drawing/2014/main" id="{A3451438-FC45-1F64-43D0-991CCA5DD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507" y="2356897"/>
            <a:ext cx="293665" cy="28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모서리가 둥근 직사각형 2053">
            <a:extLst>
              <a:ext uri="{FF2B5EF4-FFF2-40B4-BE49-F238E27FC236}">
                <a16:creationId xmlns:a16="http://schemas.microsoft.com/office/drawing/2014/main" id="{DD177C74-2D9C-75FF-9EDF-F0825DE91573}"/>
              </a:ext>
            </a:extLst>
          </p:cNvPr>
          <p:cNvSpPr/>
          <p:nvPr/>
        </p:nvSpPr>
        <p:spPr>
          <a:xfrm>
            <a:off x="363874" y="5055321"/>
            <a:ext cx="2604745" cy="1387484"/>
          </a:xfrm>
          <a:prstGeom prst="roundRect">
            <a:avLst>
              <a:gd name="adj" fmla="val 1524"/>
            </a:avLst>
          </a:prstGeom>
          <a:solidFill>
            <a:schemeClr val="bg1"/>
          </a:solidFill>
          <a:ln w="15875">
            <a:solidFill>
              <a:srgbClr val="D2D8E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463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055" name="TextBox 2054">
            <a:extLst>
              <a:ext uri="{FF2B5EF4-FFF2-40B4-BE49-F238E27FC236}">
                <a16:creationId xmlns:a16="http://schemas.microsoft.com/office/drawing/2014/main" id="{688A5997-6E83-1B75-FAF8-8BF3DC56F2C2}"/>
              </a:ext>
            </a:extLst>
          </p:cNvPr>
          <p:cNvSpPr txBox="1"/>
          <p:nvPr/>
        </p:nvSpPr>
        <p:spPr>
          <a:xfrm>
            <a:off x="460837" y="5161373"/>
            <a:ext cx="191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ko-KR" sz="16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Foundation Model</a:t>
            </a:r>
            <a:endParaRPr kumimoji="1" lang="ko-KR" altLang="en-US" sz="16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2063" name="Picture 18" descr="Brand assets - Hugging Face">
            <a:extLst>
              <a:ext uri="{FF2B5EF4-FFF2-40B4-BE49-F238E27FC236}">
                <a16:creationId xmlns:a16="http://schemas.microsoft.com/office/drawing/2014/main" id="{2D9D1F41-06C6-AC02-FCCF-005155121E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8"/>
          <a:stretch/>
        </p:blipFill>
        <p:spPr bwMode="auto">
          <a:xfrm>
            <a:off x="695768" y="5962107"/>
            <a:ext cx="1149610" cy="42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Brand assets - Hugging Face">
            <a:extLst>
              <a:ext uri="{FF2B5EF4-FFF2-40B4-BE49-F238E27FC236}">
                <a16:creationId xmlns:a16="http://schemas.microsoft.com/office/drawing/2014/main" id="{AD0AD8D6-3839-6C41-E362-75130D1088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80"/>
          <a:stretch/>
        </p:blipFill>
        <p:spPr bwMode="auto">
          <a:xfrm>
            <a:off x="923937" y="5644442"/>
            <a:ext cx="469854" cy="43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ome - The GitHub Blog">
            <a:extLst>
              <a:ext uri="{FF2B5EF4-FFF2-40B4-BE49-F238E27FC236}">
                <a16:creationId xmlns:a16="http://schemas.microsoft.com/office/drawing/2014/main" id="{A23C833D-FFBF-E7C4-2754-C28E1825D0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2" t="10021" r="20223" b="11032"/>
          <a:stretch/>
        </p:blipFill>
        <p:spPr bwMode="auto">
          <a:xfrm>
            <a:off x="1890552" y="5690763"/>
            <a:ext cx="701876" cy="58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4" name="직선 연결선[R] 2063">
            <a:extLst>
              <a:ext uri="{FF2B5EF4-FFF2-40B4-BE49-F238E27FC236}">
                <a16:creationId xmlns:a16="http://schemas.microsoft.com/office/drawing/2014/main" id="{03821D5D-A4DF-85AF-11AF-A326A7EFE28F}"/>
              </a:ext>
            </a:extLst>
          </p:cNvPr>
          <p:cNvCxnSpPr>
            <a:cxnSpLocks/>
          </p:cNvCxnSpPr>
          <p:nvPr/>
        </p:nvCxnSpPr>
        <p:spPr>
          <a:xfrm>
            <a:off x="2970753" y="2257714"/>
            <a:ext cx="1149508" cy="0"/>
          </a:xfrm>
          <a:prstGeom prst="line">
            <a:avLst/>
          </a:prstGeom>
          <a:ln w="12700">
            <a:solidFill>
              <a:srgbClr val="D5DAE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69" name="모서리가 둥근 직사각형 2068">
            <a:extLst>
              <a:ext uri="{FF2B5EF4-FFF2-40B4-BE49-F238E27FC236}">
                <a16:creationId xmlns:a16="http://schemas.microsoft.com/office/drawing/2014/main" id="{4C3803A2-7CC7-B2A8-BB74-8340CC0456CF}"/>
              </a:ext>
            </a:extLst>
          </p:cNvPr>
          <p:cNvSpPr/>
          <p:nvPr/>
        </p:nvSpPr>
        <p:spPr>
          <a:xfrm>
            <a:off x="359605" y="3200655"/>
            <a:ext cx="2604744" cy="1387484"/>
          </a:xfrm>
          <a:prstGeom prst="roundRect">
            <a:avLst>
              <a:gd name="adj" fmla="val 1780"/>
            </a:avLst>
          </a:prstGeom>
          <a:solidFill>
            <a:srgbClr val="FCFCFC"/>
          </a:solidFill>
          <a:ln w="6350">
            <a:solidFill>
              <a:srgbClr val="DDE3E8"/>
            </a:solidFill>
          </a:ln>
          <a:effectLst>
            <a:outerShdw blurRad="889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463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3074" name="Picture 2" descr="Git LFS for Dummies: Wenn die Daten nicht textbasiert vorliegen">
            <a:extLst>
              <a:ext uri="{FF2B5EF4-FFF2-40B4-BE49-F238E27FC236}">
                <a16:creationId xmlns:a16="http://schemas.microsoft.com/office/drawing/2014/main" id="{FAAAEF2A-AE15-5780-97EC-6ED8B23B0A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4" t="42178" r="42866" b="29468"/>
          <a:stretch/>
        </p:blipFill>
        <p:spPr bwMode="auto">
          <a:xfrm>
            <a:off x="1562740" y="3784504"/>
            <a:ext cx="511744" cy="40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it · GitHub">
            <a:extLst>
              <a:ext uri="{FF2B5EF4-FFF2-40B4-BE49-F238E27FC236}">
                <a16:creationId xmlns:a16="http://schemas.microsoft.com/office/drawing/2014/main" id="{E98B8521-5A48-DC49-7F65-FF585DDA1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682" y="3766915"/>
            <a:ext cx="419057" cy="41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72" name="꺾인 연결선[E] 2071">
            <a:extLst>
              <a:ext uri="{FF2B5EF4-FFF2-40B4-BE49-F238E27FC236}">
                <a16:creationId xmlns:a16="http://schemas.microsoft.com/office/drawing/2014/main" id="{A093F236-AAD9-953C-3B40-FE89341796DB}"/>
              </a:ext>
            </a:extLst>
          </p:cNvPr>
          <p:cNvCxnSpPr>
            <a:cxnSpLocks/>
            <a:stCxn id="60" idx="0"/>
            <a:endCxn id="51" idx="0"/>
          </p:cNvCxnSpPr>
          <p:nvPr/>
        </p:nvCxnSpPr>
        <p:spPr>
          <a:xfrm rot="16200000" flipH="1">
            <a:off x="4178421" y="-1136513"/>
            <a:ext cx="624786" cy="5644866"/>
          </a:xfrm>
          <a:prstGeom prst="bentConnector3">
            <a:avLst>
              <a:gd name="adj1" fmla="val -36589"/>
            </a:avLst>
          </a:prstGeom>
          <a:ln w="12700">
            <a:solidFill>
              <a:srgbClr val="D5DAE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76" name="모서리가 둥근 직사각형 2075">
            <a:extLst>
              <a:ext uri="{FF2B5EF4-FFF2-40B4-BE49-F238E27FC236}">
                <a16:creationId xmlns:a16="http://schemas.microsoft.com/office/drawing/2014/main" id="{A1F198FC-E975-B333-2A04-239B007B9D04}"/>
              </a:ext>
            </a:extLst>
          </p:cNvPr>
          <p:cNvSpPr/>
          <p:nvPr/>
        </p:nvSpPr>
        <p:spPr>
          <a:xfrm>
            <a:off x="9036853" y="2135796"/>
            <a:ext cx="1469379" cy="435203"/>
          </a:xfrm>
          <a:prstGeom prst="roundRect">
            <a:avLst/>
          </a:prstGeom>
          <a:solidFill>
            <a:schemeClr val="bg1"/>
          </a:solidFill>
          <a:ln w="6350">
            <a:solidFill>
              <a:srgbClr val="DDE3E8"/>
            </a:solidFill>
          </a:ln>
          <a:effectLst>
            <a:outerShdw blurRad="889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Vector Store </a:t>
            </a:r>
            <a:endParaRPr kumimoji="1" lang="ko-KR" altLang="en-US" sz="1200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084" name="TextBox 2083">
            <a:extLst>
              <a:ext uri="{FF2B5EF4-FFF2-40B4-BE49-F238E27FC236}">
                <a16:creationId xmlns:a16="http://schemas.microsoft.com/office/drawing/2014/main" id="{39320B7C-1733-0C1F-6E39-ADAA62516926}"/>
              </a:ext>
            </a:extLst>
          </p:cNvPr>
          <p:cNvSpPr txBox="1"/>
          <p:nvPr/>
        </p:nvSpPr>
        <p:spPr>
          <a:xfrm>
            <a:off x="250660" y="3245056"/>
            <a:ext cx="19385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ko-KR" sz="16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Model Registry</a:t>
            </a:r>
            <a:endParaRPr kumimoji="1" lang="ko-KR" altLang="en-US" sz="1600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086" name="TextBox 2085">
            <a:extLst>
              <a:ext uri="{FF2B5EF4-FFF2-40B4-BE49-F238E27FC236}">
                <a16:creationId xmlns:a16="http://schemas.microsoft.com/office/drawing/2014/main" id="{A5FA2B63-DC5B-F9D1-DCB8-A069D88D4E64}"/>
              </a:ext>
            </a:extLst>
          </p:cNvPr>
          <p:cNvSpPr txBox="1"/>
          <p:nvPr/>
        </p:nvSpPr>
        <p:spPr>
          <a:xfrm>
            <a:off x="1134059" y="4200741"/>
            <a:ext cx="10702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ko-KR" sz="14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Git</a:t>
            </a:r>
            <a:endParaRPr lang="ko-KR" altLang="en-US" sz="1400" dirty="0"/>
          </a:p>
        </p:txBody>
      </p:sp>
      <p:sp>
        <p:nvSpPr>
          <p:cNvPr id="2088" name="TextBox 2087">
            <a:extLst>
              <a:ext uri="{FF2B5EF4-FFF2-40B4-BE49-F238E27FC236}">
                <a16:creationId xmlns:a16="http://schemas.microsoft.com/office/drawing/2014/main" id="{74403342-DCA0-1B66-5A34-1B3DA9AC61FF}"/>
              </a:ext>
            </a:extLst>
          </p:cNvPr>
          <p:cNvSpPr txBox="1"/>
          <p:nvPr/>
        </p:nvSpPr>
        <p:spPr>
          <a:xfrm>
            <a:off x="1613446" y="4200321"/>
            <a:ext cx="6263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LFS</a:t>
            </a:r>
            <a:endParaRPr lang="ko-KR" altLang="en-US" dirty="0"/>
          </a:p>
        </p:txBody>
      </p:sp>
      <p:cxnSp>
        <p:nvCxnSpPr>
          <p:cNvPr id="2089" name="꺾인 연결선[E] 2088">
            <a:extLst>
              <a:ext uri="{FF2B5EF4-FFF2-40B4-BE49-F238E27FC236}">
                <a16:creationId xmlns:a16="http://schemas.microsoft.com/office/drawing/2014/main" id="{FA871B26-31A5-1F9B-8B8E-786AFB67EAE8}"/>
              </a:ext>
            </a:extLst>
          </p:cNvPr>
          <p:cNvCxnSpPr>
            <a:cxnSpLocks/>
          </p:cNvCxnSpPr>
          <p:nvPr/>
        </p:nvCxnSpPr>
        <p:spPr>
          <a:xfrm rot="5400000">
            <a:off x="4933893" y="1644949"/>
            <a:ext cx="1565722" cy="3192986"/>
          </a:xfrm>
          <a:prstGeom prst="bentConnector4">
            <a:avLst>
              <a:gd name="adj1" fmla="val 34626"/>
              <a:gd name="adj2" fmla="val 122332"/>
            </a:avLst>
          </a:prstGeom>
          <a:ln w="12700">
            <a:solidFill>
              <a:srgbClr val="D5DAE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모서리가 둥근 직사각형 50">
            <a:extLst>
              <a:ext uri="{FF2B5EF4-FFF2-40B4-BE49-F238E27FC236}">
                <a16:creationId xmlns:a16="http://schemas.microsoft.com/office/drawing/2014/main" id="{256D8EF1-65FE-17FF-FB11-F165463535F8}"/>
              </a:ext>
            </a:extLst>
          </p:cNvPr>
          <p:cNvSpPr/>
          <p:nvPr/>
        </p:nvSpPr>
        <p:spPr>
          <a:xfrm>
            <a:off x="6578557" y="1998313"/>
            <a:ext cx="1469379" cy="526880"/>
          </a:xfrm>
          <a:prstGeom prst="roundRect">
            <a:avLst/>
          </a:prstGeom>
          <a:solidFill>
            <a:schemeClr val="bg1"/>
          </a:solidFill>
          <a:ln w="6350">
            <a:solidFill>
              <a:srgbClr val="DDE3E8"/>
            </a:solidFill>
          </a:ln>
          <a:effectLst>
            <a:outerShdw blurRad="889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Dataset/Volume</a:t>
            </a:r>
            <a:endParaRPr kumimoji="1" lang="ko-KR" altLang="en-US" sz="1200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cxnSp>
        <p:nvCxnSpPr>
          <p:cNvPr id="2099" name="직선 연결선[R] 2098">
            <a:extLst>
              <a:ext uri="{FF2B5EF4-FFF2-40B4-BE49-F238E27FC236}">
                <a16:creationId xmlns:a16="http://schemas.microsoft.com/office/drawing/2014/main" id="{65C160B6-6DDA-553A-B6EE-0220C76C5AD0}"/>
              </a:ext>
            </a:extLst>
          </p:cNvPr>
          <p:cNvCxnSpPr>
            <a:cxnSpLocks/>
          </p:cNvCxnSpPr>
          <p:nvPr/>
        </p:nvCxnSpPr>
        <p:spPr>
          <a:xfrm>
            <a:off x="2970753" y="4142024"/>
            <a:ext cx="1149508" cy="0"/>
          </a:xfrm>
          <a:prstGeom prst="line">
            <a:avLst/>
          </a:prstGeom>
          <a:ln w="12700">
            <a:solidFill>
              <a:srgbClr val="D5DAE2"/>
            </a:solidFill>
            <a:headEnd type="triangl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1" name="꺾인 연결선[E] 2100">
            <a:extLst>
              <a:ext uri="{FF2B5EF4-FFF2-40B4-BE49-F238E27FC236}">
                <a16:creationId xmlns:a16="http://schemas.microsoft.com/office/drawing/2014/main" id="{5CB25ABF-671E-47EA-167D-26A894C12D46}"/>
              </a:ext>
            </a:extLst>
          </p:cNvPr>
          <p:cNvCxnSpPr>
            <a:cxnSpLocks/>
            <a:endCxn id="45" idx="1"/>
          </p:cNvCxnSpPr>
          <p:nvPr/>
        </p:nvCxnSpPr>
        <p:spPr>
          <a:xfrm>
            <a:off x="2964349" y="4274816"/>
            <a:ext cx="1155912" cy="1671449"/>
          </a:xfrm>
          <a:prstGeom prst="bentConnector3">
            <a:avLst>
              <a:gd name="adj1" fmla="val 39522"/>
            </a:avLst>
          </a:prstGeom>
          <a:ln w="12700">
            <a:solidFill>
              <a:srgbClr val="D5DAE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3" name="모서리가 둥근 직사각형 3072">
            <a:extLst>
              <a:ext uri="{FF2B5EF4-FFF2-40B4-BE49-F238E27FC236}">
                <a16:creationId xmlns:a16="http://schemas.microsoft.com/office/drawing/2014/main" id="{563C9137-80D5-164B-407F-167D55F251AD}"/>
              </a:ext>
            </a:extLst>
          </p:cNvPr>
          <p:cNvSpPr/>
          <p:nvPr/>
        </p:nvSpPr>
        <p:spPr>
          <a:xfrm>
            <a:off x="7579467" y="5682825"/>
            <a:ext cx="1190817" cy="526880"/>
          </a:xfrm>
          <a:prstGeom prst="roundRect">
            <a:avLst/>
          </a:prstGeom>
          <a:solidFill>
            <a:schemeClr val="bg1"/>
          </a:solidFill>
          <a:ln w="6350">
            <a:solidFill>
              <a:srgbClr val="DDE3E8"/>
            </a:solidFill>
          </a:ln>
          <a:effectLst>
            <a:outerShdw blurRad="889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REST</a:t>
            </a:r>
          </a:p>
          <a:p>
            <a:pPr algn="ctr"/>
            <a:r>
              <a:rPr kumimoji="1" lang="en-US" altLang="ko-KR" sz="120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AP</a:t>
            </a:r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I</a:t>
            </a:r>
            <a:endParaRPr kumimoji="1" lang="ko-KR" altLang="en-US" sz="1200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cxnSp>
        <p:nvCxnSpPr>
          <p:cNvPr id="3075" name="직선 연결선[R] 3074">
            <a:extLst>
              <a:ext uri="{FF2B5EF4-FFF2-40B4-BE49-F238E27FC236}">
                <a16:creationId xmlns:a16="http://schemas.microsoft.com/office/drawing/2014/main" id="{ACD4CDDF-9526-B825-CFF7-0C18AFCF608A}"/>
              </a:ext>
            </a:extLst>
          </p:cNvPr>
          <p:cNvCxnSpPr>
            <a:cxnSpLocks/>
            <a:stCxn id="46" idx="3"/>
            <a:endCxn id="3073" idx="1"/>
          </p:cNvCxnSpPr>
          <p:nvPr/>
        </p:nvCxnSpPr>
        <p:spPr>
          <a:xfrm>
            <a:off x="7040681" y="5946265"/>
            <a:ext cx="538786" cy="0"/>
          </a:xfrm>
          <a:prstGeom prst="line">
            <a:avLst/>
          </a:prstGeom>
          <a:ln w="12700">
            <a:solidFill>
              <a:srgbClr val="D5DAE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7" name="직선 연결선[R] 3076">
            <a:extLst>
              <a:ext uri="{FF2B5EF4-FFF2-40B4-BE49-F238E27FC236}">
                <a16:creationId xmlns:a16="http://schemas.microsoft.com/office/drawing/2014/main" id="{539810F8-68A7-A983-2C5F-AC5F535CB9F9}"/>
              </a:ext>
            </a:extLst>
          </p:cNvPr>
          <p:cNvCxnSpPr>
            <a:cxnSpLocks/>
            <a:stCxn id="2054" idx="0"/>
            <a:endCxn id="2069" idx="2"/>
          </p:cNvCxnSpPr>
          <p:nvPr/>
        </p:nvCxnSpPr>
        <p:spPr>
          <a:xfrm flipH="1" flipV="1">
            <a:off x="1661977" y="4588139"/>
            <a:ext cx="4270" cy="467182"/>
          </a:xfrm>
          <a:prstGeom prst="line">
            <a:avLst/>
          </a:prstGeom>
          <a:ln w="12700">
            <a:solidFill>
              <a:srgbClr val="D5DAE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81" name="TextBox 3080">
            <a:extLst>
              <a:ext uri="{FF2B5EF4-FFF2-40B4-BE49-F238E27FC236}">
                <a16:creationId xmlns:a16="http://schemas.microsoft.com/office/drawing/2014/main" id="{FEF5B630-3F97-5CB4-10E6-E4A2D24F1F07}"/>
              </a:ext>
            </a:extLst>
          </p:cNvPr>
          <p:cNvSpPr txBox="1"/>
          <p:nvPr/>
        </p:nvSpPr>
        <p:spPr>
          <a:xfrm>
            <a:off x="1593019" y="4726579"/>
            <a:ext cx="98891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Clone Models</a:t>
            </a:r>
            <a:endParaRPr kumimoji="1"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083" name="모서리가 둥근 직사각형 3082">
            <a:extLst>
              <a:ext uri="{FF2B5EF4-FFF2-40B4-BE49-F238E27FC236}">
                <a16:creationId xmlns:a16="http://schemas.microsoft.com/office/drawing/2014/main" id="{E2A9181B-FBCE-BA0A-E968-AAC4736994DF}"/>
              </a:ext>
            </a:extLst>
          </p:cNvPr>
          <p:cNvSpPr/>
          <p:nvPr/>
        </p:nvSpPr>
        <p:spPr>
          <a:xfrm>
            <a:off x="9036853" y="3827625"/>
            <a:ext cx="1469379" cy="526880"/>
          </a:xfrm>
          <a:prstGeom prst="roundRect">
            <a:avLst/>
          </a:prstGeom>
          <a:solidFill>
            <a:schemeClr val="bg1"/>
          </a:solidFill>
          <a:ln w="6350">
            <a:solidFill>
              <a:srgbClr val="DDE3E8"/>
            </a:solidFill>
          </a:ln>
          <a:effectLst>
            <a:outerShdw blurRad="889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Monitoring</a:t>
            </a:r>
          </a:p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Model</a:t>
            </a:r>
            <a:endParaRPr kumimoji="1" lang="ko-KR" altLang="en-US" sz="1200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cxnSp>
        <p:nvCxnSpPr>
          <p:cNvPr id="3085" name="직선 연결선[R] 3084">
            <a:extLst>
              <a:ext uri="{FF2B5EF4-FFF2-40B4-BE49-F238E27FC236}">
                <a16:creationId xmlns:a16="http://schemas.microsoft.com/office/drawing/2014/main" id="{938C0036-092C-BE58-30A6-5C1173FF071E}"/>
              </a:ext>
            </a:extLst>
          </p:cNvPr>
          <p:cNvCxnSpPr>
            <a:cxnSpLocks/>
            <a:stCxn id="38" idx="3"/>
            <a:endCxn id="3083" idx="1"/>
          </p:cNvCxnSpPr>
          <p:nvPr/>
        </p:nvCxnSpPr>
        <p:spPr>
          <a:xfrm>
            <a:off x="8047936" y="4090915"/>
            <a:ext cx="988917" cy="150"/>
          </a:xfrm>
          <a:prstGeom prst="line">
            <a:avLst/>
          </a:prstGeom>
          <a:ln w="12700">
            <a:solidFill>
              <a:srgbClr val="D5DAE2"/>
            </a:solidFill>
            <a:headEnd type="triangl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3" name="꺾인 연결선[E] 3092">
            <a:extLst>
              <a:ext uri="{FF2B5EF4-FFF2-40B4-BE49-F238E27FC236}">
                <a16:creationId xmlns:a16="http://schemas.microsoft.com/office/drawing/2014/main" id="{B68767EE-51E6-D8A8-C17E-B82E79DF45DB}"/>
              </a:ext>
            </a:extLst>
          </p:cNvPr>
          <p:cNvCxnSpPr>
            <a:cxnSpLocks/>
            <a:stCxn id="2076" idx="3"/>
            <a:endCxn id="3073" idx="0"/>
          </p:cNvCxnSpPr>
          <p:nvPr/>
        </p:nvCxnSpPr>
        <p:spPr>
          <a:xfrm flipH="1">
            <a:off x="8174876" y="2353398"/>
            <a:ext cx="2331356" cy="3329427"/>
          </a:xfrm>
          <a:prstGeom prst="bentConnector4">
            <a:avLst>
              <a:gd name="adj1" fmla="val -18377"/>
              <a:gd name="adj2" fmla="val 74366"/>
            </a:avLst>
          </a:prstGeom>
          <a:ln w="12700">
            <a:solidFill>
              <a:srgbClr val="D5DAE2"/>
            </a:solidFill>
            <a:headEnd type="triangl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99" name="Picture 22" descr="Weaviate · GitHub">
            <a:extLst>
              <a:ext uri="{FF2B5EF4-FFF2-40B4-BE49-F238E27FC236}">
                <a16:creationId xmlns:a16="http://schemas.microsoft.com/office/drawing/2014/main" id="{FDE72EBC-C972-62FA-982F-D8FEDCB83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190" y="2250776"/>
            <a:ext cx="216035" cy="21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5" name="TextBox 3104">
            <a:extLst>
              <a:ext uri="{FF2B5EF4-FFF2-40B4-BE49-F238E27FC236}">
                <a16:creationId xmlns:a16="http://schemas.microsoft.com/office/drawing/2014/main" id="{F0C16901-A35E-AC7B-5574-C623BEEE0FEF}"/>
              </a:ext>
            </a:extLst>
          </p:cNvPr>
          <p:cNvSpPr txBox="1"/>
          <p:nvPr/>
        </p:nvSpPr>
        <p:spPr>
          <a:xfrm>
            <a:off x="5237272" y="5529542"/>
            <a:ext cx="693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Approved</a:t>
            </a:r>
          </a:p>
          <a:p>
            <a:pPr algn="ctr"/>
            <a:r>
              <a:rPr kumimoji="1"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Model</a:t>
            </a:r>
            <a:endParaRPr kumimoji="1"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107" name="모서리가 둥근 직사각형 3106">
            <a:extLst>
              <a:ext uri="{FF2B5EF4-FFF2-40B4-BE49-F238E27FC236}">
                <a16:creationId xmlns:a16="http://schemas.microsoft.com/office/drawing/2014/main" id="{A6B46E68-CCBC-38C1-D106-795B9EFEC0CC}"/>
              </a:ext>
            </a:extLst>
          </p:cNvPr>
          <p:cNvSpPr/>
          <p:nvPr/>
        </p:nvSpPr>
        <p:spPr>
          <a:xfrm>
            <a:off x="11106022" y="5050160"/>
            <a:ext cx="805582" cy="1387483"/>
          </a:xfrm>
          <a:prstGeom prst="roundRect">
            <a:avLst>
              <a:gd name="adj" fmla="val 6143"/>
            </a:avLst>
          </a:prstGeom>
          <a:solidFill>
            <a:srgbClr val="FCFCFC"/>
          </a:solidFill>
          <a:ln w="6350">
            <a:solidFill>
              <a:srgbClr val="DDE3E8"/>
            </a:solidFill>
          </a:ln>
          <a:effectLst>
            <a:outerShdw blurRad="889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LLM</a:t>
            </a:r>
          </a:p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Twin</a:t>
            </a:r>
          </a:p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Clients</a:t>
            </a:r>
            <a:endParaRPr kumimoji="1" lang="ko-KR" altLang="en-US" sz="1200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cxnSp>
        <p:nvCxnSpPr>
          <p:cNvPr id="3108" name="직선 연결선[R] 3107">
            <a:extLst>
              <a:ext uri="{FF2B5EF4-FFF2-40B4-BE49-F238E27FC236}">
                <a16:creationId xmlns:a16="http://schemas.microsoft.com/office/drawing/2014/main" id="{A03BD6AE-CFB4-E58F-D58B-6ED4C17CD888}"/>
              </a:ext>
            </a:extLst>
          </p:cNvPr>
          <p:cNvCxnSpPr>
            <a:cxnSpLocks/>
            <a:stCxn id="3073" idx="3"/>
            <a:endCxn id="3132" idx="1"/>
          </p:cNvCxnSpPr>
          <p:nvPr/>
        </p:nvCxnSpPr>
        <p:spPr>
          <a:xfrm>
            <a:off x="8770284" y="5946265"/>
            <a:ext cx="538785" cy="0"/>
          </a:xfrm>
          <a:prstGeom prst="line">
            <a:avLst/>
          </a:prstGeom>
          <a:ln w="12700">
            <a:solidFill>
              <a:srgbClr val="D5DAE2"/>
            </a:solidFill>
            <a:headEnd type="triangl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11" name="모서리가 둥근 직사각형 3110">
            <a:extLst>
              <a:ext uri="{FF2B5EF4-FFF2-40B4-BE49-F238E27FC236}">
                <a16:creationId xmlns:a16="http://schemas.microsoft.com/office/drawing/2014/main" id="{CA97E872-19C6-2736-097F-DA0DADE3DD97}"/>
              </a:ext>
            </a:extLst>
          </p:cNvPr>
          <p:cNvSpPr/>
          <p:nvPr/>
        </p:nvSpPr>
        <p:spPr>
          <a:xfrm>
            <a:off x="9036852" y="1604281"/>
            <a:ext cx="1469379" cy="435203"/>
          </a:xfrm>
          <a:prstGeom prst="roundRect">
            <a:avLst/>
          </a:prstGeom>
          <a:solidFill>
            <a:schemeClr val="bg1"/>
          </a:solidFill>
          <a:ln w="6350">
            <a:solidFill>
              <a:srgbClr val="DDE3E8"/>
            </a:solidFill>
          </a:ln>
          <a:effectLst>
            <a:outerShdw blurRad="889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Pre-Processing</a:t>
            </a:r>
            <a:endParaRPr kumimoji="1" lang="ko-KR" altLang="en-US" sz="1200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cxnSp>
        <p:nvCxnSpPr>
          <p:cNvPr id="3122" name="꺾인 연결선[E] 3121">
            <a:extLst>
              <a:ext uri="{FF2B5EF4-FFF2-40B4-BE49-F238E27FC236}">
                <a16:creationId xmlns:a16="http://schemas.microsoft.com/office/drawing/2014/main" id="{4A62F71A-195D-2F8B-B144-5BD61CC3E7CF}"/>
              </a:ext>
            </a:extLst>
          </p:cNvPr>
          <p:cNvCxnSpPr>
            <a:cxnSpLocks/>
            <a:stCxn id="3111" idx="1"/>
            <a:endCxn id="51" idx="3"/>
          </p:cNvCxnSpPr>
          <p:nvPr/>
        </p:nvCxnSpPr>
        <p:spPr>
          <a:xfrm rot="10800000" flipV="1">
            <a:off x="8047936" y="1821883"/>
            <a:ext cx="988916" cy="439870"/>
          </a:xfrm>
          <a:prstGeom prst="bentConnector3">
            <a:avLst>
              <a:gd name="adj1" fmla="val 50000"/>
            </a:avLst>
          </a:prstGeom>
          <a:ln w="12700">
            <a:solidFill>
              <a:srgbClr val="D5DAE2"/>
            </a:solidFill>
            <a:headEnd type="triangl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27" name="TextBox 3126">
            <a:extLst>
              <a:ext uri="{FF2B5EF4-FFF2-40B4-BE49-F238E27FC236}">
                <a16:creationId xmlns:a16="http://schemas.microsoft.com/office/drawing/2014/main" id="{B286F497-3C9D-1CED-FC31-BC32EB5ABCD1}"/>
              </a:ext>
            </a:extLst>
          </p:cNvPr>
          <p:cNvSpPr txBox="1"/>
          <p:nvPr/>
        </p:nvSpPr>
        <p:spPr>
          <a:xfrm>
            <a:off x="1838246" y="355600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4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LLMOps</a:t>
            </a:r>
            <a:r>
              <a:rPr kumimoji="1" lang="ko-KR" altLang="en-US" sz="24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</a:p>
        </p:txBody>
      </p:sp>
      <p:sp>
        <p:nvSpPr>
          <p:cNvPr id="3132" name="모서리가 둥근 직사각형 3131">
            <a:extLst>
              <a:ext uri="{FF2B5EF4-FFF2-40B4-BE49-F238E27FC236}">
                <a16:creationId xmlns:a16="http://schemas.microsoft.com/office/drawing/2014/main" id="{E507E0E0-4DEC-8139-9314-2568CC6D31C9}"/>
              </a:ext>
            </a:extLst>
          </p:cNvPr>
          <p:cNvSpPr/>
          <p:nvPr/>
        </p:nvSpPr>
        <p:spPr>
          <a:xfrm>
            <a:off x="9309069" y="5682825"/>
            <a:ext cx="1190817" cy="526880"/>
          </a:xfrm>
          <a:prstGeom prst="roundRect">
            <a:avLst/>
          </a:prstGeom>
          <a:solidFill>
            <a:schemeClr val="bg1"/>
          </a:solidFill>
          <a:ln w="6350">
            <a:solidFill>
              <a:srgbClr val="DDE3E8"/>
            </a:solidFill>
          </a:ln>
          <a:effectLst>
            <a:outerShdw blurRad="889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Ops</a:t>
            </a:r>
          </a:p>
          <a:p>
            <a:pPr algn="ctr"/>
            <a:r>
              <a:rPr kumimoji="1" lang="en-US" altLang="ko-KR" sz="1200" dirty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Management</a:t>
            </a:r>
            <a:endParaRPr kumimoji="1" lang="ko-KR" altLang="en-US" sz="1200" dirty="0">
              <a:solidFill>
                <a:schemeClr val="tx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cxnSp>
        <p:nvCxnSpPr>
          <p:cNvPr id="3138" name="직선 연결선[R] 3137">
            <a:extLst>
              <a:ext uri="{FF2B5EF4-FFF2-40B4-BE49-F238E27FC236}">
                <a16:creationId xmlns:a16="http://schemas.microsoft.com/office/drawing/2014/main" id="{6D634839-FE9C-E7C9-FB65-CAC359028208}"/>
              </a:ext>
            </a:extLst>
          </p:cNvPr>
          <p:cNvCxnSpPr>
            <a:cxnSpLocks/>
          </p:cNvCxnSpPr>
          <p:nvPr/>
        </p:nvCxnSpPr>
        <p:spPr>
          <a:xfrm>
            <a:off x="10499886" y="5946265"/>
            <a:ext cx="606136" cy="0"/>
          </a:xfrm>
          <a:prstGeom prst="line">
            <a:avLst/>
          </a:prstGeom>
          <a:ln w="12700">
            <a:solidFill>
              <a:srgbClr val="D5DAE2"/>
            </a:solidFill>
            <a:headEnd type="triangl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40" name="그림 3139" descr="그래픽, 포유류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3ADCD8DF-AE91-CF7D-E35A-8AE7D1B9DD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" y="484890"/>
            <a:ext cx="1448414" cy="245695"/>
          </a:xfrm>
          <a:prstGeom prst="rect">
            <a:avLst/>
          </a:prstGeom>
        </p:spPr>
      </p:pic>
      <p:cxnSp>
        <p:nvCxnSpPr>
          <p:cNvPr id="3152" name="꺾인 연결선[E] 3151">
            <a:extLst>
              <a:ext uri="{FF2B5EF4-FFF2-40B4-BE49-F238E27FC236}">
                <a16:creationId xmlns:a16="http://schemas.microsoft.com/office/drawing/2014/main" id="{AF91C7A6-24B1-37C0-4EFD-25D7E8A2E6D6}"/>
              </a:ext>
            </a:extLst>
          </p:cNvPr>
          <p:cNvCxnSpPr>
            <a:cxnSpLocks/>
            <a:stCxn id="2076" idx="1"/>
            <a:endCxn id="51" idx="3"/>
          </p:cNvCxnSpPr>
          <p:nvPr/>
        </p:nvCxnSpPr>
        <p:spPr>
          <a:xfrm rot="10800000">
            <a:off x="8047937" y="2261754"/>
            <a:ext cx="988917" cy="91645"/>
          </a:xfrm>
          <a:prstGeom prst="bentConnector3">
            <a:avLst>
              <a:gd name="adj1" fmla="val 50000"/>
            </a:avLst>
          </a:prstGeom>
          <a:ln w="12700">
            <a:solidFill>
              <a:srgbClr val="D5DAE2"/>
            </a:solidFill>
            <a:headEnd type="triangl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58" name="사각형: 둥근 모서리 152">
            <a:extLst>
              <a:ext uri="{FF2B5EF4-FFF2-40B4-BE49-F238E27FC236}">
                <a16:creationId xmlns:a16="http://schemas.microsoft.com/office/drawing/2014/main" id="{B5F7BA75-BA4A-21F7-A248-A3B2A4CC8C4E}"/>
              </a:ext>
            </a:extLst>
          </p:cNvPr>
          <p:cNvSpPr/>
          <p:nvPr/>
        </p:nvSpPr>
        <p:spPr>
          <a:xfrm>
            <a:off x="3965726" y="1468560"/>
            <a:ext cx="1544898" cy="324720"/>
          </a:xfrm>
          <a:prstGeom prst="roundRect">
            <a:avLst>
              <a:gd name="adj" fmla="val 50000"/>
            </a:avLst>
          </a:prstGeom>
          <a:solidFill>
            <a:srgbClr val="03187F"/>
          </a:solidFill>
          <a:ln w="222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Data Pipeline</a:t>
            </a:r>
            <a:endParaRPr lang="ko-Kore-KR" altLang="en-US" sz="1600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159" name="사각형: 둥근 모서리 152">
            <a:extLst>
              <a:ext uri="{FF2B5EF4-FFF2-40B4-BE49-F238E27FC236}">
                <a16:creationId xmlns:a16="http://schemas.microsoft.com/office/drawing/2014/main" id="{D52BF440-AC72-3599-79BB-76DB11B45290}"/>
              </a:ext>
            </a:extLst>
          </p:cNvPr>
          <p:cNvSpPr/>
          <p:nvPr/>
        </p:nvSpPr>
        <p:spPr>
          <a:xfrm>
            <a:off x="3965726" y="3292636"/>
            <a:ext cx="1964870" cy="324720"/>
          </a:xfrm>
          <a:prstGeom prst="roundRect">
            <a:avLst>
              <a:gd name="adj" fmla="val 50000"/>
            </a:avLst>
          </a:prstGeom>
          <a:solidFill>
            <a:srgbClr val="03187F"/>
          </a:solidFill>
          <a:ln w="222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Training Pipeline</a:t>
            </a:r>
            <a:endParaRPr lang="ko-Kore-KR" altLang="en-US" sz="1600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160" name="사각형: 둥근 모서리 152">
            <a:extLst>
              <a:ext uri="{FF2B5EF4-FFF2-40B4-BE49-F238E27FC236}">
                <a16:creationId xmlns:a16="http://schemas.microsoft.com/office/drawing/2014/main" id="{1E51B682-1B23-E47B-3BE9-C1EDA32DBE5A}"/>
              </a:ext>
            </a:extLst>
          </p:cNvPr>
          <p:cNvSpPr/>
          <p:nvPr/>
        </p:nvSpPr>
        <p:spPr>
          <a:xfrm>
            <a:off x="3959992" y="5181184"/>
            <a:ext cx="1964870" cy="324720"/>
          </a:xfrm>
          <a:prstGeom prst="roundRect">
            <a:avLst>
              <a:gd name="adj" fmla="val 50000"/>
            </a:avLst>
          </a:prstGeom>
          <a:solidFill>
            <a:srgbClr val="03187F"/>
          </a:solidFill>
          <a:ln w="222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Inference Pipeline</a:t>
            </a:r>
            <a:endParaRPr lang="ko-Kore-KR" altLang="en-US" sz="1600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161" name="TextBox 3160">
            <a:extLst>
              <a:ext uri="{FF2B5EF4-FFF2-40B4-BE49-F238E27FC236}">
                <a16:creationId xmlns:a16="http://schemas.microsoft.com/office/drawing/2014/main" id="{4A94FDD4-CDC7-7E0C-8F0D-6E02C3FCD594}"/>
              </a:ext>
            </a:extLst>
          </p:cNvPr>
          <p:cNvSpPr txBox="1"/>
          <p:nvPr/>
        </p:nvSpPr>
        <p:spPr>
          <a:xfrm>
            <a:off x="6853306" y="326148"/>
            <a:ext cx="5100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이 장표는 </a:t>
            </a:r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LLM </a:t>
            </a:r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관련 파이프라인만 도식화한 장표 </a:t>
            </a:r>
            <a:endParaRPr lang="en-US" altLang="ko-KR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970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3E6D6-9830-3084-3D7A-50A1959E3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164D852B-2DD1-4DC9-7EDB-C43A57686DCB}"/>
              </a:ext>
            </a:extLst>
          </p:cNvPr>
          <p:cNvSpPr/>
          <p:nvPr/>
        </p:nvSpPr>
        <p:spPr>
          <a:xfrm>
            <a:off x="6096001" y="1125538"/>
            <a:ext cx="5364162" cy="4895849"/>
          </a:xfrm>
          <a:prstGeom prst="roundRect">
            <a:avLst>
              <a:gd name="adj" fmla="val 2207"/>
            </a:avLst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266700" algn="ctr" rotWithShape="0">
              <a:prstClr val="black">
                <a:alpha val="1317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E981AB-DC57-1271-BD44-13C77B8EDD90}"/>
              </a:ext>
            </a:extLst>
          </p:cNvPr>
          <p:cNvSpPr txBox="1"/>
          <p:nvPr/>
        </p:nvSpPr>
        <p:spPr>
          <a:xfrm>
            <a:off x="667978" y="1712343"/>
            <a:ext cx="5223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ko-KR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GIT</a:t>
            </a:r>
            <a:r>
              <a:rPr kumimoji="1" lang="en-US" altLang="ko-KR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+</a:t>
            </a:r>
            <a:r>
              <a:rPr kumimoji="1" lang="en" altLang="ko-KR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LFS</a:t>
            </a:r>
            <a:r>
              <a:rPr kumimoji="1" lang="ko-KR" altLang="en-US" sz="2800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를</a:t>
            </a:r>
            <a:r>
              <a:rPr kumimoji="1" lang="ko-KR" altLang="en-US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사용한 </a:t>
            </a:r>
            <a:br>
              <a:rPr kumimoji="1" lang="en-US" altLang="ko-KR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</a:br>
            <a:r>
              <a:rPr kumimoji="1" lang="ko-KR" altLang="en-US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대용량 데이터</a:t>
            </a:r>
            <a:r>
              <a:rPr kumimoji="1" lang="en-US" altLang="ko-KR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/</a:t>
            </a:r>
            <a:r>
              <a:rPr kumimoji="1" lang="ko-KR" altLang="en-US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모델 형상 관리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ABB482-E089-CD78-3F1C-0C5D06C933DF}"/>
              </a:ext>
            </a:extLst>
          </p:cNvPr>
          <p:cNvSpPr txBox="1"/>
          <p:nvPr/>
        </p:nvSpPr>
        <p:spPr>
          <a:xfrm>
            <a:off x="667977" y="2880497"/>
            <a:ext cx="5085572" cy="269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대용량의 모델 파일도 </a:t>
            </a:r>
            <a:r>
              <a:rPr kumimoji="1"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GIT LFS(Large File Storage)</a:t>
            </a: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와 통합으로 별도의 솔루션 설치 및 연계 없이 폐쇄망에서도 효율적으로 관리</a:t>
            </a:r>
            <a:endParaRPr kumimoji="1"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버전 관리와 파일 크기 문제를 해결하여 </a:t>
            </a:r>
            <a:br>
              <a:rPr kumimoji="1"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</a:b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더 나은 협업 환경을 제공</a:t>
            </a:r>
            <a:endParaRPr kumimoji="1"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스마트한 버전관리로 대용량 </a:t>
            </a:r>
            <a:r>
              <a:rPr kumimoji="1"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AI</a:t>
            </a: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모델 프로젝트도 문제 없이 확장 가능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A4FFC57-B3BE-FA0D-AB0A-38427CDA87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388"/>
          <a:stretch/>
        </p:blipFill>
        <p:spPr>
          <a:xfrm>
            <a:off x="6527800" y="1557338"/>
            <a:ext cx="4537149" cy="4019410"/>
          </a:xfrm>
          <a:prstGeom prst="roundRect">
            <a:avLst>
              <a:gd name="adj" fmla="val 2153"/>
            </a:avLst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072D06-B76E-4CE5-98AF-0B9F861AE5BD}"/>
              </a:ext>
            </a:extLst>
          </p:cNvPr>
          <p:cNvSpPr txBox="1"/>
          <p:nvPr/>
        </p:nvSpPr>
        <p:spPr>
          <a:xfrm>
            <a:off x="1838246" y="355600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4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LLMOps</a:t>
            </a:r>
            <a:r>
              <a:rPr kumimoji="1" lang="ko-KR" altLang="en-US" sz="24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</a:p>
        </p:txBody>
      </p:sp>
      <p:pic>
        <p:nvPicPr>
          <p:cNvPr id="13" name="그림 12" descr="그래픽, 포유류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86ADFBF6-EF8A-3EF9-BA2A-A6C30939CB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" y="484890"/>
            <a:ext cx="1448414" cy="24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67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52689-9985-4829-CF15-D71867FBC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DFBDE5E1-C808-7F1A-ADEC-DF0664B69916}"/>
              </a:ext>
            </a:extLst>
          </p:cNvPr>
          <p:cNvSpPr/>
          <p:nvPr/>
        </p:nvSpPr>
        <p:spPr>
          <a:xfrm>
            <a:off x="6096001" y="1125538"/>
            <a:ext cx="5364162" cy="4895849"/>
          </a:xfrm>
          <a:prstGeom prst="roundRect">
            <a:avLst>
              <a:gd name="adj" fmla="val 2207"/>
            </a:avLst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66700" algn="ctr" rotWithShape="0">
              <a:prstClr val="black">
                <a:alpha val="1317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0EFB1D-1465-5FCB-3D4A-6AC9AB68A067}"/>
              </a:ext>
            </a:extLst>
          </p:cNvPr>
          <p:cNvSpPr txBox="1"/>
          <p:nvPr/>
        </p:nvSpPr>
        <p:spPr>
          <a:xfrm>
            <a:off x="667978" y="1712343"/>
            <a:ext cx="4795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ko-KR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RAG</a:t>
            </a:r>
            <a:r>
              <a:rPr kumimoji="1" lang="ko-KR" altLang="en-US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를 위한 </a:t>
            </a:r>
            <a:r>
              <a:rPr kumimoji="1" lang="ko-KR" altLang="en-US" sz="2800" dirty="0">
                <a:solidFill>
                  <a:schemeClr val="tx2">
                    <a:lumMod val="75000"/>
                    <a:lumOff val="2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벡터스토어 지원 </a:t>
            </a:r>
            <a:br>
              <a:rPr kumimoji="1" lang="en-US" altLang="ko-KR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</a:br>
            <a:r>
              <a:rPr kumimoji="1" lang="ko-KR" altLang="en-US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및 문서 벡터라이징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64DA90-2419-94E9-1880-BE28C1BE1F29}"/>
              </a:ext>
            </a:extLst>
          </p:cNvPr>
          <p:cNvSpPr txBox="1"/>
          <p:nvPr/>
        </p:nvSpPr>
        <p:spPr>
          <a:xfrm>
            <a:off x="667977" y="2880497"/>
            <a:ext cx="5085572" cy="2485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다양한 벡터스토어 지원 </a:t>
            </a:r>
            <a:r>
              <a:rPr kumimoji="1"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(weaviate </a:t>
            </a: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등</a:t>
            </a:r>
            <a:r>
              <a:rPr kumimoji="1"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빌트인 임베딩 모델 제공 및 사용자의 임베딩 모델 관리</a:t>
            </a:r>
            <a:endParaRPr kumimoji="1"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내부 데이터셋</a:t>
            </a:r>
            <a:r>
              <a:rPr kumimoji="1"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kumimoji="1" lang="en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s3/git) </a:t>
            </a: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문서 벡터라이징 및 </a:t>
            </a:r>
            <a:br>
              <a:rPr kumimoji="1"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</a:b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변경탐지</a:t>
            </a:r>
            <a:endParaRPr kumimoji="1"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간편한 웹</a:t>
            </a:r>
            <a:r>
              <a:rPr kumimoji="1"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UI</a:t>
            </a: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용 검색 화면 제공</a:t>
            </a:r>
            <a:endParaRPr kumimoji="1"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869E94D-3000-A718-28E9-D8D0551D02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7321" b="26883"/>
          <a:stretch/>
        </p:blipFill>
        <p:spPr>
          <a:xfrm>
            <a:off x="6527800" y="1557338"/>
            <a:ext cx="4932363" cy="4464050"/>
          </a:xfrm>
          <a:prstGeom prst="round2DiagRect">
            <a:avLst>
              <a:gd name="adj1" fmla="val 1888"/>
              <a:gd name="adj2" fmla="val 0"/>
            </a:avLst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7ADF934-1B12-C709-B315-80FBC312C7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929" t="11060" r="2302" b="13387"/>
          <a:stretch/>
        </p:blipFill>
        <p:spPr>
          <a:xfrm>
            <a:off x="8246967" y="3883237"/>
            <a:ext cx="3551876" cy="2396027"/>
          </a:xfrm>
          <a:prstGeom prst="roundRect">
            <a:avLst>
              <a:gd name="adj" fmla="val 3465"/>
            </a:avLst>
          </a:prstGeom>
          <a:effectLst>
            <a:outerShdw blurRad="254000" sx="102000" sy="102000" algn="ctr" rotWithShape="0">
              <a:prstClr val="black">
                <a:alpha val="22589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F7E24CA-C245-FEAF-5EC1-EF6596B35444}"/>
              </a:ext>
            </a:extLst>
          </p:cNvPr>
          <p:cNvSpPr txBox="1"/>
          <p:nvPr/>
        </p:nvSpPr>
        <p:spPr>
          <a:xfrm>
            <a:off x="1838246" y="355600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4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LLMOps</a:t>
            </a:r>
            <a:r>
              <a:rPr kumimoji="1" lang="ko-KR" altLang="en-US" sz="24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</a:p>
        </p:txBody>
      </p:sp>
      <p:pic>
        <p:nvPicPr>
          <p:cNvPr id="15" name="그림 14" descr="그래픽, 포유류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D86C9F8E-6E24-2288-32B1-EC33DBC20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" y="484890"/>
            <a:ext cx="1448414" cy="24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10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FE5DEAB4-A71B-CBBB-1AED-D1FEA25B0689}"/>
              </a:ext>
            </a:extLst>
          </p:cNvPr>
          <p:cNvSpPr/>
          <p:nvPr/>
        </p:nvSpPr>
        <p:spPr>
          <a:xfrm>
            <a:off x="6096001" y="1125538"/>
            <a:ext cx="5364162" cy="4895849"/>
          </a:xfrm>
          <a:prstGeom prst="roundRect">
            <a:avLst>
              <a:gd name="adj" fmla="val 220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266700" algn="ctr" rotWithShape="0">
              <a:prstClr val="black">
                <a:alpha val="1317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EDEAF97-61F8-5E29-F8FD-BEA99F6549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5709" b="33546"/>
          <a:stretch/>
        </p:blipFill>
        <p:spPr>
          <a:xfrm>
            <a:off x="6533909" y="1565540"/>
            <a:ext cx="4926254" cy="4455848"/>
          </a:xfrm>
          <a:prstGeom prst="round2DiagRect">
            <a:avLst>
              <a:gd name="adj1" fmla="val 2121"/>
              <a:gd name="adj2" fmla="val 0"/>
            </a:avLst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6B868B1-C9BA-BCDB-ADA1-0386BE150CF3}"/>
              </a:ext>
            </a:extLst>
          </p:cNvPr>
          <p:cNvSpPr txBox="1"/>
          <p:nvPr/>
        </p:nvSpPr>
        <p:spPr>
          <a:xfrm>
            <a:off x="667978" y="1712343"/>
            <a:ext cx="4795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최적의 </a:t>
            </a:r>
            <a:r>
              <a:rPr kumimoji="1" lang="en-US" altLang="ko-KR" sz="2800" dirty="0">
                <a:solidFill>
                  <a:schemeClr val="tx2">
                    <a:lumMod val="75000"/>
                    <a:lumOff val="2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LLM</a:t>
            </a:r>
            <a:r>
              <a:rPr kumimoji="1" lang="ko-KR" altLang="en-US" sz="2800" dirty="0">
                <a:solidFill>
                  <a:schemeClr val="tx2">
                    <a:lumMod val="75000"/>
                    <a:lumOff val="2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파인튜닝</a:t>
            </a:r>
            <a:r>
              <a:rPr kumimoji="1" lang="ko-KR" altLang="en-US" sz="28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kumimoji="1" lang="ko-KR" altLang="en-US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위한 </a:t>
            </a:r>
            <a:br>
              <a:rPr kumimoji="1" lang="en-US" altLang="ko-KR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</a:br>
            <a:r>
              <a:rPr kumimoji="1" lang="ko-KR" altLang="en-US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파이프라인 지원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AAADE6-EC0E-1677-759D-5BC4F70E8DB1}"/>
              </a:ext>
            </a:extLst>
          </p:cNvPr>
          <p:cNvSpPr txBox="1"/>
          <p:nvPr/>
        </p:nvSpPr>
        <p:spPr>
          <a:xfrm>
            <a:off x="667977" y="2880497"/>
            <a:ext cx="4855897" cy="1808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GIT(LFS)</a:t>
            </a: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로 형상 관리되는 파운데이션 모델</a:t>
            </a:r>
            <a:endParaRPr kumimoji="1"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다양한 훈련 파라미터 설정</a:t>
            </a:r>
            <a:endParaRPr kumimoji="1"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파인튜닝 결과 확인을 위한 대시보드</a:t>
            </a:r>
            <a:endParaRPr kumimoji="1"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텐서보드</a:t>
            </a: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로그 통합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CF1B1A5-E6D1-55FE-2CB2-CF06CC5BC3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95"/>
          <a:stretch/>
        </p:blipFill>
        <p:spPr>
          <a:xfrm>
            <a:off x="9238401" y="4329996"/>
            <a:ext cx="2693546" cy="1191781"/>
          </a:xfrm>
          <a:prstGeom prst="roundRect">
            <a:avLst>
              <a:gd name="adj" fmla="val 6470"/>
            </a:avLst>
          </a:prstGeom>
          <a:effectLst>
            <a:outerShdw blurRad="254000" sx="102000" sy="102000" algn="ctr" rotWithShape="0">
              <a:prstClr val="black">
                <a:alpha val="22589"/>
              </a:prstClr>
            </a:outerShdw>
          </a:effectLst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67BA9CCC-9A98-CC9A-9747-3084CA0BB3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8401" y="2450289"/>
            <a:ext cx="2693546" cy="1661188"/>
          </a:xfrm>
          <a:prstGeom prst="roundRect">
            <a:avLst>
              <a:gd name="adj" fmla="val 4516"/>
            </a:avLst>
          </a:prstGeom>
          <a:effectLst>
            <a:outerShdw blurRad="254000" sx="102000" sy="102000" algn="ctr" rotWithShape="0">
              <a:prstClr val="black">
                <a:alpha val="22589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D7A131A-4293-789E-EAEF-6C22849FCDE5}"/>
              </a:ext>
            </a:extLst>
          </p:cNvPr>
          <p:cNvSpPr txBox="1"/>
          <p:nvPr/>
        </p:nvSpPr>
        <p:spPr>
          <a:xfrm>
            <a:off x="1838246" y="355600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4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LLMOps</a:t>
            </a:r>
            <a:r>
              <a:rPr kumimoji="1" lang="ko-KR" altLang="en-US" sz="24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</a:p>
        </p:txBody>
      </p:sp>
      <p:pic>
        <p:nvPicPr>
          <p:cNvPr id="20" name="그림 19" descr="그래픽, 포유류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CB29B501-9D45-E2ED-A4D1-9E989491CC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" y="484890"/>
            <a:ext cx="1448414" cy="24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1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88003-82FB-9907-EF52-C454BC4DD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5505E96B-9409-B94E-990E-39D74C697D67}"/>
              </a:ext>
            </a:extLst>
          </p:cNvPr>
          <p:cNvSpPr/>
          <p:nvPr/>
        </p:nvSpPr>
        <p:spPr>
          <a:xfrm>
            <a:off x="6096001" y="1125538"/>
            <a:ext cx="5364162" cy="4895849"/>
          </a:xfrm>
          <a:prstGeom prst="roundRect">
            <a:avLst>
              <a:gd name="adj" fmla="val 2207"/>
            </a:avLst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66700" algn="ctr" rotWithShape="0">
              <a:prstClr val="black">
                <a:alpha val="1317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D27C98-37E0-74CF-0900-37345420F8D1}"/>
              </a:ext>
            </a:extLst>
          </p:cNvPr>
          <p:cNvSpPr txBox="1"/>
          <p:nvPr/>
        </p:nvSpPr>
        <p:spPr>
          <a:xfrm>
            <a:off x="667978" y="1712343"/>
            <a:ext cx="4795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대규모 엔터프라이즈를 위한</a:t>
            </a:r>
            <a:endParaRPr kumimoji="1" lang="en-US" altLang="ko-KR" sz="28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r>
              <a:rPr kumimoji="1" lang="ko-KR" altLang="en-US" sz="2800" dirty="0">
                <a:solidFill>
                  <a:schemeClr val="tx2">
                    <a:lumMod val="75000"/>
                    <a:lumOff val="2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모델 서빙</a:t>
            </a:r>
            <a:r>
              <a:rPr kumimoji="1" lang="en-US" altLang="ko-KR" sz="2800" dirty="0">
                <a:solidFill>
                  <a:schemeClr val="tx2">
                    <a:lumMod val="75000"/>
                    <a:lumOff val="2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kumimoji="1" lang="ko-KR" altLang="en-US" sz="2800" dirty="0">
                <a:solidFill>
                  <a:schemeClr val="tx2">
                    <a:lumMod val="75000"/>
                    <a:lumOff val="2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매니저</a:t>
            </a:r>
            <a:r>
              <a:rPr kumimoji="1" lang="ko-KR" altLang="en-US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지원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580E94-4324-0E9F-ABF0-1A01AB2BA175}"/>
              </a:ext>
            </a:extLst>
          </p:cNvPr>
          <p:cNvSpPr txBox="1"/>
          <p:nvPr/>
        </p:nvSpPr>
        <p:spPr>
          <a:xfrm>
            <a:off x="667977" y="2880497"/>
            <a:ext cx="5085572" cy="269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다양한 인퍼런스 메트릭</a:t>
            </a:r>
            <a:r>
              <a:rPr kumimoji="1"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/</a:t>
            </a: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로그를 실시간으로 </a:t>
            </a:r>
            <a:br>
              <a:rPr kumimoji="1"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</a:b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수집하여 </a:t>
            </a:r>
            <a:r>
              <a:rPr kumimoji="1"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LLM</a:t>
            </a: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모델 운영 상황을 한눈에 파악</a:t>
            </a:r>
            <a:endParaRPr kumimoji="1"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오토스케일링을 통해 예상치 못한 트래픽 증가에도 끊김 없이 필요한 만큼 즉시 확장</a:t>
            </a:r>
            <a:endParaRPr kumimoji="1"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온</a:t>
            </a:r>
            <a:r>
              <a:rPr kumimoji="1"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-</a:t>
            </a:r>
            <a:r>
              <a:rPr kumimoji="1" lang="ko-KR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프레미스</a:t>
            </a: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클라우드 환경에서도 필요한 데이터를 자동으로 수집하고 분석하여 고객의 서비스 안정성을 보장</a:t>
            </a:r>
            <a:endParaRPr kumimoji="1"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EFBB7CC-9E60-3DAE-651A-B8BAF8C547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4878"/>
          <a:stretch/>
        </p:blipFill>
        <p:spPr>
          <a:xfrm>
            <a:off x="6527800" y="1557338"/>
            <a:ext cx="4932364" cy="4464050"/>
          </a:xfrm>
          <a:prstGeom prst="roundRect">
            <a:avLst>
              <a:gd name="adj" fmla="val 2795"/>
            </a:avLst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971DC24-826D-9842-D767-B96827982B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926"/>
          <a:stretch/>
        </p:blipFill>
        <p:spPr>
          <a:xfrm>
            <a:off x="8767822" y="3729501"/>
            <a:ext cx="3034793" cy="2549764"/>
          </a:xfrm>
          <a:prstGeom prst="roundRect">
            <a:avLst>
              <a:gd name="adj" fmla="val 2131"/>
            </a:avLst>
          </a:prstGeom>
          <a:effectLst>
            <a:outerShdw blurRad="254000" sx="102000" sy="102000" algn="ctr" rotWithShape="0">
              <a:prstClr val="black">
                <a:alpha val="22589"/>
              </a:prstClr>
            </a:outerShdw>
          </a:effectLst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D4AC085-9933-99F8-2A7C-EA0190222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701" y="4958958"/>
            <a:ext cx="2236478" cy="1326638"/>
          </a:xfrm>
          <a:prstGeom prst="roundRect">
            <a:avLst>
              <a:gd name="adj" fmla="val 3876"/>
            </a:avLst>
          </a:prstGeom>
          <a:effectLst>
            <a:outerShdw blurRad="254000" sx="102000" sy="102000" algn="ctr" rotWithShape="0">
              <a:prstClr val="black">
                <a:alpha val="22589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F0D166B-7BDF-DDEF-C17C-9A511C66F755}"/>
              </a:ext>
            </a:extLst>
          </p:cNvPr>
          <p:cNvSpPr txBox="1"/>
          <p:nvPr/>
        </p:nvSpPr>
        <p:spPr>
          <a:xfrm>
            <a:off x="1838246" y="355600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4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LLMOps</a:t>
            </a:r>
            <a:r>
              <a:rPr kumimoji="1" lang="ko-KR" altLang="en-US" sz="24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</a:p>
        </p:txBody>
      </p:sp>
      <p:pic>
        <p:nvPicPr>
          <p:cNvPr id="15" name="그림 14" descr="그래픽, 포유류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B9A5AB78-51A2-8891-BB18-036D13D43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" y="484890"/>
            <a:ext cx="1448414" cy="24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07BD7-0338-CDCF-94C4-89F28E70D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F0BFBD33-1A6C-A961-02EE-A71C92A47EC4}"/>
              </a:ext>
            </a:extLst>
          </p:cNvPr>
          <p:cNvSpPr/>
          <p:nvPr/>
        </p:nvSpPr>
        <p:spPr>
          <a:xfrm>
            <a:off x="6096001" y="1125538"/>
            <a:ext cx="5364162" cy="4895849"/>
          </a:xfrm>
          <a:prstGeom prst="roundRect">
            <a:avLst>
              <a:gd name="adj" fmla="val 2207"/>
            </a:avLst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266700" algn="ctr" rotWithShape="0">
              <a:prstClr val="black">
                <a:alpha val="1317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ED1620-F023-4AB9-3F18-F896A71D6968}"/>
              </a:ext>
            </a:extLst>
          </p:cNvPr>
          <p:cNvSpPr txBox="1"/>
          <p:nvPr/>
        </p:nvSpPr>
        <p:spPr>
          <a:xfrm>
            <a:off x="667978" y="1712343"/>
            <a:ext cx="4795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최적의 프롬프트를 설계</a:t>
            </a:r>
            <a:r>
              <a:rPr kumimoji="1" lang="en-US" altLang="ko-KR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/</a:t>
            </a:r>
            <a:r>
              <a:rPr kumimoji="1" lang="ko-KR" altLang="en-US" sz="2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관리하기 위한 프롬프트 엔지니어링 지원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BE848C-6157-AB2B-5B43-C4268A891A78}"/>
              </a:ext>
            </a:extLst>
          </p:cNvPr>
          <p:cNvSpPr txBox="1"/>
          <p:nvPr/>
        </p:nvSpPr>
        <p:spPr>
          <a:xfrm>
            <a:off x="667977" y="2880497"/>
            <a:ext cx="5085572" cy="1808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프롬프트 버전 및 라벨링</a:t>
            </a:r>
            <a:r>
              <a:rPr kumimoji="1"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/</a:t>
            </a: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태그 관리</a:t>
            </a: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변수를 활용하여 프롬프트 생성 간소화</a:t>
            </a: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다중 모델 선택 및 테스트</a:t>
            </a: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ü"/>
            </a:pPr>
            <a:r>
              <a:rPr kumimoji="1"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실시간 결과 확인 가능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B87BE5E-DA13-5ECB-1597-10194CC7CB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585"/>
          <a:stretch/>
        </p:blipFill>
        <p:spPr>
          <a:xfrm>
            <a:off x="6527800" y="1557338"/>
            <a:ext cx="4932363" cy="4464050"/>
          </a:xfrm>
          <a:prstGeom prst="roundRect">
            <a:avLst>
              <a:gd name="adj" fmla="val 2406"/>
            </a:avLst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32B1877-B553-49E9-D4F2-AB86AF788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6219" y="3975716"/>
            <a:ext cx="2515728" cy="1808829"/>
          </a:xfrm>
          <a:prstGeom prst="roundRect">
            <a:avLst>
              <a:gd name="adj" fmla="val 4516"/>
            </a:avLst>
          </a:prstGeom>
          <a:effectLst>
            <a:outerShdw blurRad="254000" sx="102000" sy="102000" algn="ctr" rotWithShape="0">
              <a:prstClr val="black">
                <a:alpha val="22589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EEF0158-EDFB-1F5E-D678-18DCF66F368A}"/>
              </a:ext>
            </a:extLst>
          </p:cNvPr>
          <p:cNvSpPr txBox="1"/>
          <p:nvPr/>
        </p:nvSpPr>
        <p:spPr>
          <a:xfrm>
            <a:off x="1838246" y="355600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4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LLMOps</a:t>
            </a:r>
            <a:r>
              <a:rPr kumimoji="1" lang="ko-KR" altLang="en-US" sz="24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</a:p>
        </p:txBody>
      </p:sp>
      <p:pic>
        <p:nvPicPr>
          <p:cNvPr id="14" name="그림 13" descr="그래픽, 포유류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D0C242D1-78BA-B11C-E85B-F2FD35B8D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" y="484890"/>
            <a:ext cx="1448414" cy="24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9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1384</TotalTime>
  <Words>360</Words>
  <Application>Microsoft Macintosh PowerPoint</Application>
  <PresentationFormat>와이드스크린</PresentationFormat>
  <Paragraphs>118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맑은 고딕</vt:lpstr>
      <vt:lpstr>Pretendard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권혁</dc:creator>
  <cp:lastModifiedBy>권혁</cp:lastModifiedBy>
  <cp:revision>8</cp:revision>
  <dcterms:created xsi:type="dcterms:W3CDTF">2024-11-25T07:17:03Z</dcterms:created>
  <dcterms:modified xsi:type="dcterms:W3CDTF">2024-11-26T06:21:20Z</dcterms:modified>
</cp:coreProperties>
</file>