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slides/_rels/slide1.xml.rels" ContentType="application/vnd.openxmlformats-package.relationshi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79560" y="355680"/>
            <a:ext cx="9079560" cy="455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ko-KR" sz="2400" spc="-1" strike="noStrike">
                <a:solidFill>
                  <a:srgbClr val="000000"/>
                </a:solidFill>
                <a:latin typeface="Pretendard"/>
                <a:ea typeface="Pretendard"/>
              </a:rPr>
              <a:t>최적의 프롬프트를 설계하고 관리 할 수 있는 </a:t>
            </a:r>
            <a:r>
              <a:rPr b="1" lang="ko-KR" sz="2400" spc="-1" strike="noStrike">
                <a:solidFill>
                  <a:srgbClr val="000000"/>
                </a:solidFill>
                <a:latin typeface="Pretendard"/>
                <a:ea typeface="Pretendard"/>
              </a:rPr>
              <a:t>프롬프트 엔지니어링 지원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39" name="CustomShape 2"/>
          <p:cNvSpPr/>
          <p:nvPr/>
        </p:nvSpPr>
        <p:spPr>
          <a:xfrm>
            <a:off x="2058120" y="939240"/>
            <a:ext cx="6693120" cy="591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algn="ctr">
              <a:lnSpc>
                <a:spcPct val="150000"/>
              </a:lnSpc>
            </a:pPr>
            <a:r>
              <a:rPr b="0" lang="en-US" sz="1100" spc="-1" strike="noStrike">
                <a:solidFill>
                  <a:srgbClr val="000000"/>
                </a:solidFill>
                <a:latin typeface="나눔스퀘어 네오 OTF Regular"/>
                <a:ea typeface="나눔스퀘어 네오 OTF Regular"/>
              </a:rPr>
              <a:t>Chat </a:t>
            </a:r>
            <a:r>
              <a:rPr b="0" lang="ko-KR" sz="1100" spc="-1" strike="noStrike">
                <a:solidFill>
                  <a:srgbClr val="000000"/>
                </a:solidFill>
                <a:latin typeface="나눔스퀘어 네오 OTF Regular"/>
                <a:ea typeface="나눔스퀘어 네오 OTF Regular"/>
              </a:rPr>
              <a:t>형태의 프롬프트를 체계적으로 관리하고</a:t>
            </a:r>
            <a:r>
              <a:rPr b="0" lang="en-US" sz="1100" spc="-1" strike="noStrike">
                <a:solidFill>
                  <a:srgbClr val="000000"/>
                </a:solidFill>
                <a:latin typeface="나눔스퀘어 네오 OTF Regular"/>
                <a:ea typeface="나눔스퀘어 네오 OTF Regular"/>
              </a:rPr>
              <a:t>, </a:t>
            </a:r>
            <a:r>
              <a:rPr b="0" lang="ko-KR" sz="1100" spc="-1" strike="noStrike">
                <a:solidFill>
                  <a:srgbClr val="000000"/>
                </a:solidFill>
                <a:latin typeface="나눔스퀘어 네오 OTF Regular"/>
                <a:ea typeface="나눔스퀘어 네오 OTF Regular"/>
              </a:rPr>
              <a:t>실제 구동 중인 모델을 통해 실시간으로 테스트할 수 있습니다</a:t>
            </a:r>
            <a:r>
              <a:rPr b="0" lang="en-US" sz="1100" spc="-1" strike="noStrike">
                <a:solidFill>
                  <a:srgbClr val="000000"/>
                </a:solidFill>
                <a:latin typeface="나눔스퀘어 네오 OTF Regular"/>
                <a:ea typeface="나눔스퀘어 네오 OTF Regular"/>
              </a:rPr>
              <a:t>.</a:t>
            </a:r>
            <a:endParaRPr b="0" lang="en-US" sz="1100" spc="-1" strike="noStrike"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b="0" lang="ko-KR" sz="1100" spc="-1" strike="noStrike">
                <a:solidFill>
                  <a:srgbClr val="000000"/>
                </a:solidFill>
                <a:latin typeface="나눔스퀘어 네오 OTF Regular"/>
                <a:ea typeface="나눔스퀘어 네오 OTF Regular"/>
              </a:rPr>
              <a:t>실제 대화기록을 추적하고 저장하여 더욱 정교한 </a:t>
            </a:r>
            <a:r>
              <a:rPr b="0" lang="en-US" sz="1100" spc="-1" strike="noStrike">
                <a:solidFill>
                  <a:srgbClr val="000000"/>
                </a:solidFill>
                <a:latin typeface="나눔스퀘어 네오 OTF Regular"/>
                <a:ea typeface="나눔스퀘어 네오 OTF Regular"/>
              </a:rPr>
              <a:t>LLM </a:t>
            </a:r>
            <a:r>
              <a:rPr b="0" lang="ko-KR" sz="1100" spc="-1" strike="noStrike">
                <a:solidFill>
                  <a:srgbClr val="000000"/>
                </a:solidFill>
                <a:latin typeface="나눔스퀘어 네오 OTF Regular"/>
                <a:ea typeface="나눔스퀘어 네오 OTF Regular"/>
              </a:rPr>
              <a:t>서비스를 발전시킬  수 있습니다</a:t>
            </a:r>
            <a:r>
              <a:rPr b="0" lang="en-US" sz="1100" spc="-1" strike="noStrike">
                <a:solidFill>
                  <a:srgbClr val="000000"/>
                </a:solidFill>
                <a:latin typeface="나눔스퀘어 네오 OTF Regular"/>
                <a:ea typeface="나눔스퀘어 네오 OTF Regular"/>
              </a:rPr>
              <a:t>.</a:t>
            </a:r>
            <a:endParaRPr b="0" lang="en-US" sz="1100" spc="-1" strike="noStrike">
              <a:latin typeface="Arial"/>
            </a:endParaRPr>
          </a:p>
        </p:txBody>
      </p:sp>
      <p:grpSp>
        <p:nvGrpSpPr>
          <p:cNvPr id="40" name="Group 3"/>
          <p:cNvGrpSpPr/>
          <p:nvPr/>
        </p:nvGrpSpPr>
        <p:grpSpPr>
          <a:xfrm>
            <a:off x="257400" y="1792800"/>
            <a:ext cx="5721840" cy="3746160"/>
            <a:chOff x="257400" y="1792800"/>
            <a:chExt cx="5721840" cy="3746160"/>
          </a:xfrm>
        </p:grpSpPr>
        <p:sp>
          <p:nvSpPr>
            <p:cNvPr id="41" name="CustomShape 4"/>
            <p:cNvSpPr/>
            <p:nvPr/>
          </p:nvSpPr>
          <p:spPr>
            <a:xfrm>
              <a:off x="257400" y="1792800"/>
              <a:ext cx="5721840" cy="3746160"/>
            </a:xfrm>
            <a:prstGeom prst="roundRect">
              <a:avLst>
                <a:gd name="adj" fmla="val 2051"/>
              </a:avLst>
            </a:prstGeom>
            <a:solidFill>
              <a:srgbClr val="f1f4f5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pic>
          <p:nvPicPr>
            <p:cNvPr id="42" name="그림 39_0" descr=""/>
            <p:cNvPicPr/>
            <p:nvPr/>
          </p:nvPicPr>
          <p:blipFill>
            <a:blip r:embed="rId1"/>
            <a:stretch/>
          </p:blipFill>
          <p:spPr>
            <a:xfrm>
              <a:off x="382320" y="3149640"/>
              <a:ext cx="5497200" cy="23162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3" name="그림 40_0" descr=""/>
            <p:cNvPicPr/>
            <p:nvPr/>
          </p:nvPicPr>
          <p:blipFill>
            <a:blip r:embed="rId2"/>
            <a:stretch/>
          </p:blipFill>
          <p:spPr>
            <a:xfrm>
              <a:off x="371880" y="1948680"/>
              <a:ext cx="5497200" cy="1200240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44" name="Group 5"/>
          <p:cNvGrpSpPr/>
          <p:nvPr/>
        </p:nvGrpSpPr>
        <p:grpSpPr>
          <a:xfrm>
            <a:off x="5995800" y="1775880"/>
            <a:ext cx="5721840" cy="3746160"/>
            <a:chOff x="5995800" y="1775880"/>
            <a:chExt cx="5721840" cy="3746160"/>
          </a:xfrm>
        </p:grpSpPr>
        <p:sp>
          <p:nvSpPr>
            <p:cNvPr id="45" name="CustomShape 6"/>
            <p:cNvSpPr/>
            <p:nvPr/>
          </p:nvSpPr>
          <p:spPr>
            <a:xfrm>
              <a:off x="5995800" y="1775880"/>
              <a:ext cx="5721840" cy="3746160"/>
            </a:xfrm>
            <a:prstGeom prst="roundRect">
              <a:avLst>
                <a:gd name="adj" fmla="val 2051"/>
              </a:avLst>
            </a:prstGeom>
            <a:solidFill>
              <a:srgbClr val="f1f4f5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grpSp>
          <p:nvGrpSpPr>
            <p:cNvPr id="46" name="Group 7"/>
            <p:cNvGrpSpPr/>
            <p:nvPr/>
          </p:nvGrpSpPr>
          <p:grpSpPr>
            <a:xfrm>
              <a:off x="6098400" y="4275000"/>
              <a:ext cx="5540400" cy="435600"/>
              <a:chOff x="6098400" y="4275000"/>
              <a:chExt cx="5540400" cy="435600"/>
            </a:xfrm>
          </p:grpSpPr>
          <p:pic>
            <p:nvPicPr>
              <p:cNvPr id="47" name="그림 58_0" descr=""/>
              <p:cNvPicPr/>
              <p:nvPr/>
            </p:nvPicPr>
            <p:blipFill>
              <a:blip r:embed="rId3"/>
              <a:srcRect l="0" t="87738" r="0" b="0"/>
              <a:stretch/>
            </p:blipFill>
            <p:spPr>
              <a:xfrm>
                <a:off x="6098400" y="4275000"/>
                <a:ext cx="5540400" cy="43560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48" name="CustomShape 8"/>
              <p:cNvSpPr/>
              <p:nvPr/>
            </p:nvSpPr>
            <p:spPr>
              <a:xfrm>
                <a:off x="6418800" y="4365720"/>
                <a:ext cx="1359720" cy="1659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>
                <a:spAutoFit/>
              </a:bodyPr>
              <a:p>
                <a:pPr>
                  <a:lnSpc>
                    <a:spcPct val="100000"/>
                  </a:lnSpc>
                </a:pPr>
                <a:r>
                  <a:rPr b="1" lang="ko-KR" sz="500" spc="-1" strike="noStrike">
                    <a:solidFill>
                      <a:srgbClr val="616161"/>
                    </a:solidFill>
                    <a:latin typeface="Pretendard"/>
                    <a:ea typeface="Pretendard"/>
                  </a:rPr>
                  <a:t>양파로 만들 수 있는 레시피를 추천해줘</a:t>
                </a:r>
                <a:r>
                  <a:rPr b="1" lang="en-US" sz="500" spc="-1" strike="noStrike">
                    <a:solidFill>
                      <a:srgbClr val="616161"/>
                    </a:solidFill>
                    <a:latin typeface="Pretendard"/>
                    <a:ea typeface="Pretendard"/>
                  </a:rPr>
                  <a:t>.</a:t>
                </a:r>
                <a:endParaRPr b="0" lang="en-US" sz="500" spc="-1" strike="noStrike">
                  <a:latin typeface="Arial"/>
                </a:endParaRPr>
              </a:p>
            </p:txBody>
          </p:sp>
        </p:grpSp>
        <p:grpSp>
          <p:nvGrpSpPr>
            <p:cNvPr id="49" name="Group 9"/>
            <p:cNvGrpSpPr/>
            <p:nvPr/>
          </p:nvGrpSpPr>
          <p:grpSpPr>
            <a:xfrm>
              <a:off x="6092640" y="4513680"/>
              <a:ext cx="5527800" cy="1008360"/>
              <a:chOff x="6092640" y="4513680"/>
              <a:chExt cx="5527800" cy="1008360"/>
            </a:xfrm>
          </p:grpSpPr>
          <p:pic>
            <p:nvPicPr>
              <p:cNvPr id="50" name="그림 22_0" descr=""/>
              <p:cNvPicPr/>
              <p:nvPr/>
            </p:nvPicPr>
            <p:blipFill>
              <a:blip r:embed="rId4"/>
              <a:srcRect l="0" t="3051" r="0" b="58547"/>
              <a:stretch/>
            </p:blipFill>
            <p:spPr>
              <a:xfrm>
                <a:off x="6092640" y="4513680"/>
                <a:ext cx="5527800" cy="1008360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51" name="Group 10"/>
              <p:cNvGrpSpPr/>
              <p:nvPr/>
            </p:nvGrpSpPr>
            <p:grpSpPr>
              <a:xfrm>
                <a:off x="6172560" y="4587120"/>
                <a:ext cx="5035320" cy="934920"/>
                <a:chOff x="6172560" y="4587120"/>
                <a:chExt cx="5035320" cy="934920"/>
              </a:xfrm>
            </p:grpSpPr>
            <p:pic>
              <p:nvPicPr>
                <p:cNvPr id="52" name="그림 37_0" descr=""/>
                <p:cNvPicPr/>
                <p:nvPr/>
              </p:nvPicPr>
              <p:blipFill>
                <a:blip r:embed="rId5"/>
                <a:srcRect l="0" t="0" r="0" b="63571"/>
                <a:stretch/>
              </p:blipFill>
              <p:spPr>
                <a:xfrm>
                  <a:off x="6172560" y="4587120"/>
                  <a:ext cx="5035320" cy="934920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53" name="CustomShape 11"/>
                <p:cNvSpPr/>
                <p:nvPr/>
              </p:nvSpPr>
              <p:spPr>
                <a:xfrm>
                  <a:off x="6509880" y="4701600"/>
                  <a:ext cx="1123200" cy="30276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90000" rIns="90000" tIns="45000" bIns="45000">
                  <a:spAutoFit/>
                </a:bodyPr>
                <a:p>
                  <a:pPr>
                    <a:lnSpc>
                      <a:spcPct val="100000"/>
                    </a:lnSpc>
                  </a:pPr>
                  <a:r>
                    <a:rPr b="1" lang="en-US" sz="700" spc="-1" strike="noStrike">
                      <a:solidFill>
                        <a:srgbClr val="42403e"/>
                      </a:solidFill>
                      <a:latin typeface="Pretendard"/>
                      <a:ea typeface="Pretendard"/>
                    </a:rPr>
                    <a:t>Gemma-7b from git</a:t>
                  </a:r>
                  <a:endParaRPr b="0" lang="en-US" sz="700" spc="-1" strike="noStrike">
                    <a:latin typeface="Arial"/>
                  </a:endParaRPr>
                </a:p>
              </p:txBody>
            </p:sp>
            <p:sp>
              <p:nvSpPr>
                <p:cNvPr id="54" name="CustomShape 12"/>
                <p:cNvSpPr/>
                <p:nvPr/>
              </p:nvSpPr>
              <p:spPr>
                <a:xfrm>
                  <a:off x="8976600" y="4701600"/>
                  <a:ext cx="1123200" cy="30276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90000" rIns="90000" tIns="45000" bIns="45000">
                  <a:spAutoFit/>
                </a:bodyPr>
                <a:p>
                  <a:pPr>
                    <a:lnSpc>
                      <a:spcPct val="100000"/>
                    </a:lnSpc>
                  </a:pPr>
                  <a:r>
                    <a:rPr b="1" lang="en-US" sz="700" spc="-1" strike="noStrike">
                      <a:solidFill>
                        <a:srgbClr val="42403e"/>
                      </a:solidFill>
                      <a:latin typeface="Pretendard"/>
                      <a:ea typeface="Pretendard"/>
                    </a:rPr>
                    <a:t>Ministral-7b from git</a:t>
                  </a:r>
                  <a:endParaRPr b="0" lang="en-US" sz="700" spc="-1" strike="noStrike">
                    <a:latin typeface="Arial"/>
                  </a:endParaRPr>
                </a:p>
              </p:txBody>
            </p:sp>
            <p:sp>
              <p:nvSpPr>
                <p:cNvPr id="55" name="CustomShape 13"/>
                <p:cNvSpPr/>
                <p:nvPr/>
              </p:nvSpPr>
              <p:spPr>
                <a:xfrm>
                  <a:off x="8843400" y="5244840"/>
                  <a:ext cx="1901880" cy="272880"/>
                </a:xfrm>
                <a:prstGeom prst="rect">
                  <a:avLst/>
                </a:prstGeom>
                <a:solidFill>
                  <a:srgbClr val="eeeeee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90000" rIns="90000" tIns="45000" bIns="45000">
                  <a:spAutoFit/>
                </a:bodyPr>
                <a:p>
                  <a:pPr>
                    <a:lnSpc>
                      <a:spcPct val="100000"/>
                    </a:lnSpc>
                  </a:pPr>
                  <a:r>
                    <a:rPr b="0" lang="ko-KR" sz="600" spc="-1" strike="noStrike">
                      <a:solidFill>
                        <a:srgbClr val="374151"/>
                      </a:solidFill>
                      <a:latin typeface="Pretendard"/>
                      <a:ea typeface="Pretendard"/>
                    </a:rPr>
                    <a:t>양파를 활용한 맛있는 요리로는 </a:t>
                  </a:r>
                  <a:r>
                    <a:rPr b="0" lang="en-US" sz="600" spc="-1" strike="noStrike">
                      <a:solidFill>
                        <a:srgbClr val="374151"/>
                      </a:solidFill>
                      <a:latin typeface="Pretendard"/>
                      <a:ea typeface="Pretendard"/>
                    </a:rPr>
                    <a:t>'</a:t>
                  </a:r>
                  <a:r>
                    <a:rPr b="0" lang="ko-KR" sz="600" spc="-1" strike="noStrike">
                      <a:solidFill>
                        <a:srgbClr val="374151"/>
                      </a:solidFill>
                      <a:latin typeface="Pretendard"/>
                      <a:ea typeface="Pretendard"/>
                    </a:rPr>
                    <a:t>양파 수프</a:t>
                  </a:r>
                  <a:r>
                    <a:rPr b="0" lang="en-US" sz="600" spc="-1" strike="noStrike">
                      <a:solidFill>
                        <a:srgbClr val="374151"/>
                      </a:solidFill>
                      <a:latin typeface="Pretendard"/>
                      <a:ea typeface="Pretendard"/>
                    </a:rPr>
                    <a:t>'</a:t>
                  </a:r>
                  <a:r>
                    <a:rPr b="0" lang="ko-KR" sz="600" spc="-1" strike="noStrike">
                      <a:solidFill>
                        <a:srgbClr val="374151"/>
                      </a:solidFill>
                      <a:latin typeface="Pretendard"/>
                      <a:ea typeface="Pretendard"/>
                    </a:rPr>
                    <a:t>를 추천 </a:t>
                  </a:r>
                  <a:endParaRPr b="0" lang="en-US" sz="600" spc="-1" strike="noStrike">
                    <a:latin typeface="Arial"/>
                  </a:endParaRPr>
                </a:p>
                <a:p>
                  <a:pPr>
                    <a:lnSpc>
                      <a:spcPct val="100000"/>
                    </a:lnSpc>
                  </a:pPr>
                  <a:r>
                    <a:rPr b="0" lang="ko-KR" sz="600" spc="-1" strike="noStrike">
                      <a:solidFill>
                        <a:srgbClr val="374151"/>
                      </a:solidFill>
                      <a:latin typeface="Pretendard"/>
                      <a:ea typeface="Pretendard"/>
                    </a:rPr>
                    <a:t>드립니다</a:t>
                  </a:r>
                  <a:r>
                    <a:rPr b="0" lang="en-US" sz="600" spc="-1" strike="noStrike">
                      <a:solidFill>
                        <a:srgbClr val="374151"/>
                      </a:solidFill>
                      <a:latin typeface="Pretendard"/>
                      <a:ea typeface="Pretendard"/>
                    </a:rPr>
                    <a:t>. </a:t>
                  </a:r>
                  <a:r>
                    <a:rPr b="0" lang="ko-KR" sz="600" spc="-1" strike="noStrike">
                      <a:solidFill>
                        <a:srgbClr val="374151"/>
                      </a:solidFill>
                      <a:latin typeface="Pretendard"/>
                      <a:ea typeface="Pretendard"/>
                    </a:rPr>
                    <a:t>다음은 간단한 양파 수프 레시피입니다</a:t>
                  </a:r>
                  <a:r>
                    <a:rPr b="0" lang="en-US" sz="600" spc="-1" strike="noStrike">
                      <a:solidFill>
                        <a:srgbClr val="374151"/>
                      </a:solidFill>
                      <a:latin typeface="Pretendard"/>
                      <a:ea typeface="Pretendard"/>
                    </a:rPr>
                    <a:t>:</a:t>
                  </a:r>
                  <a:endParaRPr b="0" lang="en-US" sz="600" spc="-1" strike="noStrike">
                    <a:latin typeface="Arial"/>
                  </a:endParaRPr>
                </a:p>
              </p:txBody>
            </p:sp>
            <p:sp>
              <p:nvSpPr>
                <p:cNvPr id="56" name="CustomShape 14"/>
                <p:cNvSpPr/>
                <p:nvPr/>
              </p:nvSpPr>
              <p:spPr>
                <a:xfrm>
                  <a:off x="6401160" y="5240520"/>
                  <a:ext cx="1978200" cy="272880"/>
                </a:xfrm>
                <a:prstGeom prst="rect">
                  <a:avLst/>
                </a:prstGeom>
                <a:solidFill>
                  <a:srgbClr val="eeeeee"/>
                </a:solidFill>
                <a:ln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90000" rIns="90000" tIns="45000" bIns="45000">
                  <a:spAutoFit/>
                </a:bodyPr>
                <a:p>
                  <a:pPr>
                    <a:lnSpc>
                      <a:spcPct val="100000"/>
                    </a:lnSpc>
                  </a:pPr>
                  <a:r>
                    <a:rPr b="0" lang="ko-KR" sz="600" spc="-1" strike="noStrike">
                      <a:solidFill>
                        <a:srgbClr val="374151"/>
                      </a:solidFill>
                      <a:latin typeface="Pretendard"/>
                      <a:ea typeface="Pretendard"/>
                    </a:rPr>
                    <a:t>양파를 활용한 맛있는 요리로는 </a:t>
                  </a:r>
                  <a:r>
                    <a:rPr b="0" lang="en-US" sz="600" spc="-1" strike="noStrike">
                      <a:solidFill>
                        <a:srgbClr val="374151"/>
                      </a:solidFill>
                      <a:latin typeface="Pretendard"/>
                      <a:ea typeface="Pretendard"/>
                    </a:rPr>
                    <a:t>‘양파 링</a:t>
                  </a:r>
                  <a:r>
                    <a:rPr b="0" lang="en-US" sz="600" spc="-1" strike="noStrike">
                      <a:solidFill>
                        <a:srgbClr val="374151"/>
                      </a:solidFill>
                      <a:latin typeface="Pretendard"/>
                      <a:ea typeface="Pretendard"/>
                    </a:rPr>
                    <a:t>(Onion Rings)'</a:t>
                  </a:r>
                  <a:r>
                    <a:rPr b="0" lang="ko-KR" sz="600" spc="-1" strike="noStrike">
                      <a:solidFill>
                        <a:srgbClr val="374151"/>
                      </a:solidFill>
                      <a:latin typeface="Pretendard"/>
                      <a:ea typeface="Pretendard"/>
                    </a:rPr>
                    <a:t>입니다</a:t>
                  </a:r>
                  <a:r>
                    <a:rPr b="0" lang="en-US" sz="600" spc="-1" strike="noStrike">
                      <a:solidFill>
                        <a:srgbClr val="374151"/>
                      </a:solidFill>
                      <a:latin typeface="Pretendard"/>
                      <a:ea typeface="Pretendard"/>
                    </a:rPr>
                    <a:t>. </a:t>
                  </a:r>
                  <a:r>
                    <a:rPr b="0" lang="ko-KR" sz="600" spc="-1" strike="noStrike">
                      <a:solidFill>
                        <a:srgbClr val="374151"/>
                      </a:solidFill>
                      <a:latin typeface="Pretendard"/>
                      <a:ea typeface="Pretendard"/>
                    </a:rPr>
                    <a:t>다음은 간단한 양파 링 레시피입니다</a:t>
                  </a:r>
                  <a:r>
                    <a:rPr b="0" lang="en-US" sz="600" spc="-1" strike="noStrike">
                      <a:solidFill>
                        <a:srgbClr val="374151"/>
                      </a:solidFill>
                      <a:latin typeface="Pretendard"/>
                      <a:ea typeface="Pretendard"/>
                    </a:rPr>
                    <a:t>:</a:t>
                  </a:r>
                  <a:endParaRPr b="0" lang="en-US" sz="600" spc="-1" strike="noStrike">
                    <a:latin typeface="Arial"/>
                  </a:endParaRPr>
                </a:p>
              </p:txBody>
            </p:sp>
          </p:grpSp>
        </p:grpSp>
        <p:grpSp>
          <p:nvGrpSpPr>
            <p:cNvPr id="57" name="Group 15"/>
            <p:cNvGrpSpPr/>
            <p:nvPr/>
          </p:nvGrpSpPr>
          <p:grpSpPr>
            <a:xfrm>
              <a:off x="6098400" y="1847880"/>
              <a:ext cx="5540400" cy="2468520"/>
              <a:chOff x="6098400" y="1847880"/>
              <a:chExt cx="5540400" cy="2468520"/>
            </a:xfrm>
          </p:grpSpPr>
          <p:pic>
            <p:nvPicPr>
              <p:cNvPr id="58" name="그림 28_0" descr=""/>
              <p:cNvPicPr/>
              <p:nvPr/>
            </p:nvPicPr>
            <p:blipFill>
              <a:blip r:embed="rId6"/>
              <a:srcRect l="0" t="0" r="0" b="30459"/>
              <a:stretch/>
            </p:blipFill>
            <p:spPr>
              <a:xfrm>
                <a:off x="6098400" y="1847880"/>
                <a:ext cx="5540400" cy="246852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9" name="CustomShape 16"/>
              <p:cNvSpPr/>
              <p:nvPr/>
            </p:nvSpPr>
            <p:spPr>
              <a:xfrm>
                <a:off x="9216000" y="2617200"/>
                <a:ext cx="955080" cy="165960"/>
              </a:xfrm>
              <a:prstGeom prst="rect">
                <a:avLst/>
              </a:prstGeom>
              <a:solidFill>
                <a:srgbClr val="b8daff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>
                <a:spAutoFit/>
              </a:bodyPr>
              <a:p>
                <a:pPr>
                  <a:lnSpc>
                    <a:spcPct val="100000"/>
                  </a:lnSpc>
                </a:pPr>
                <a:r>
                  <a:rPr b="1" lang="en-US" sz="500" spc="-1" strike="noStrike">
                    <a:solidFill>
                      <a:srgbClr val="42403e"/>
                    </a:solidFill>
                    <a:latin typeface="Pretendard"/>
                    <a:ea typeface="Pretendard"/>
                  </a:rPr>
                  <a:t>Gemma-7b from git</a:t>
                </a:r>
                <a:endParaRPr b="0" lang="en-US" sz="500" spc="-1" strike="noStrike">
                  <a:latin typeface="Arial"/>
                </a:endParaRPr>
              </a:p>
            </p:txBody>
          </p:sp>
          <p:sp>
            <p:nvSpPr>
              <p:cNvPr id="60" name="CustomShape 17"/>
              <p:cNvSpPr/>
              <p:nvPr/>
            </p:nvSpPr>
            <p:spPr>
              <a:xfrm>
                <a:off x="9217080" y="3213720"/>
                <a:ext cx="955080" cy="165960"/>
              </a:xfrm>
              <a:prstGeom prst="rect">
                <a:avLst/>
              </a:prstGeom>
              <a:solidFill>
                <a:srgbClr val="b8daff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>
                <a:spAutoFit/>
              </a:bodyPr>
              <a:p>
                <a:pPr>
                  <a:lnSpc>
                    <a:spcPct val="100000"/>
                  </a:lnSpc>
                </a:pPr>
                <a:r>
                  <a:rPr b="1" lang="en-US" sz="500" spc="-1" strike="noStrike">
                    <a:solidFill>
                      <a:srgbClr val="42403e"/>
                    </a:solidFill>
                    <a:latin typeface="Pretendard"/>
                    <a:ea typeface="Pretendard"/>
                  </a:rPr>
                  <a:t>Ministral-7b from git</a:t>
                </a:r>
                <a:endParaRPr b="0" lang="en-US" sz="500" spc="-1" strike="noStrike">
                  <a:latin typeface="Arial"/>
                </a:endParaRPr>
              </a:p>
            </p:txBody>
          </p:sp>
        </p:grpSp>
      </p:grpSp>
      <p:grpSp>
        <p:nvGrpSpPr>
          <p:cNvPr id="61" name="Group 18"/>
          <p:cNvGrpSpPr/>
          <p:nvPr/>
        </p:nvGrpSpPr>
        <p:grpSpPr>
          <a:xfrm>
            <a:off x="1920240" y="2651760"/>
            <a:ext cx="2529000" cy="436320"/>
            <a:chOff x="1920240" y="2651760"/>
            <a:chExt cx="2529000" cy="436320"/>
          </a:xfrm>
        </p:grpSpPr>
        <p:sp>
          <p:nvSpPr>
            <p:cNvPr id="62" name="CustomShape 19"/>
            <p:cNvSpPr/>
            <p:nvPr/>
          </p:nvSpPr>
          <p:spPr>
            <a:xfrm>
              <a:off x="1920240" y="2651760"/>
              <a:ext cx="2414160" cy="43632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8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algn="ctr" blurRad="63500" dir="1959654" dist="50030" rotWithShape="0" sx="98000" sy="98000">
                <a:srgbClr val="000000">
                  <a:alpha val="1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3" name="CustomShape 20"/>
            <p:cNvSpPr/>
            <p:nvPr/>
          </p:nvSpPr>
          <p:spPr>
            <a:xfrm>
              <a:off x="2299320" y="2737440"/>
              <a:ext cx="2149920" cy="27216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20000"/>
                </a:lnSpc>
              </a:pPr>
              <a:r>
                <a:rPr b="0" lang="ko-KR" sz="1000" spc="-1" strike="noStrike">
                  <a:solidFill>
                    <a:srgbClr val="c00000"/>
                  </a:solidFill>
                  <a:latin typeface="나눔스퀘어 네오 OTF Regular"/>
                  <a:ea typeface="나눔스퀘어 네오 OTF Regular"/>
                </a:rPr>
                <a:t>프롬프트 버전 및 라벨링</a:t>
              </a:r>
              <a:r>
                <a:rPr b="0" lang="en-US" sz="1000" spc="-1" strike="noStrike">
                  <a:solidFill>
                    <a:srgbClr val="c00000"/>
                  </a:solidFill>
                  <a:latin typeface="나눔스퀘어 네오 OTF Regular"/>
                  <a:ea typeface="나눔스퀘어 네오 OTF Regular"/>
                </a:rPr>
                <a:t>/</a:t>
              </a:r>
              <a:r>
                <a:rPr b="0" lang="ko-KR" sz="1000" spc="-1" strike="noStrike">
                  <a:solidFill>
                    <a:srgbClr val="c00000"/>
                  </a:solidFill>
                  <a:latin typeface="나눔스퀘어 네오 OTF Regular"/>
                  <a:ea typeface="나눔스퀘어 네오 OTF Regular"/>
                </a:rPr>
                <a:t>태그 관리</a:t>
              </a:r>
              <a:endParaRPr b="0" lang="en-US" sz="1000" spc="-1" strike="noStrike">
                <a:latin typeface="Arial"/>
              </a:endParaRPr>
            </a:p>
          </p:txBody>
        </p:sp>
        <p:sp>
          <p:nvSpPr>
            <p:cNvPr id="64" name="CustomShape 21"/>
            <p:cNvSpPr/>
            <p:nvPr/>
          </p:nvSpPr>
          <p:spPr>
            <a:xfrm>
              <a:off x="2098440" y="2766600"/>
              <a:ext cx="207360" cy="20736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</a:pPr>
              <a:r>
                <a:rPr b="0" lang="en-US" sz="900" spc="-1" strike="noStrike">
                  <a:solidFill>
                    <a:srgbClr val="ffffff"/>
                  </a:solidFill>
                  <a:latin typeface="나눔스퀘어 네오 OTF Bold"/>
                  <a:ea typeface="나눔스퀘어 네오 OTF Bold"/>
                </a:rPr>
                <a:t>1</a:t>
              </a:r>
              <a:endParaRPr b="0" lang="en-US" sz="900" spc="-1" strike="noStrike">
                <a:latin typeface="Arial"/>
              </a:endParaRPr>
            </a:p>
          </p:txBody>
        </p:sp>
      </p:grpSp>
      <p:grpSp>
        <p:nvGrpSpPr>
          <p:cNvPr id="65" name="Group 22"/>
          <p:cNvGrpSpPr/>
          <p:nvPr/>
        </p:nvGrpSpPr>
        <p:grpSpPr>
          <a:xfrm>
            <a:off x="6858000" y="2926080"/>
            <a:ext cx="2005200" cy="436320"/>
            <a:chOff x="6858000" y="2926080"/>
            <a:chExt cx="2005200" cy="436320"/>
          </a:xfrm>
        </p:grpSpPr>
        <p:sp>
          <p:nvSpPr>
            <p:cNvPr id="66" name="CustomShape 23"/>
            <p:cNvSpPr/>
            <p:nvPr/>
          </p:nvSpPr>
          <p:spPr>
            <a:xfrm>
              <a:off x="6858000" y="2926080"/>
              <a:ext cx="2005200" cy="43632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8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algn="ctr" blurRad="63500" dir="1959654" dist="50030" rotWithShape="0" sx="98000" sy="98000">
                <a:srgbClr val="000000">
                  <a:alpha val="1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7" name="CustomShape 24"/>
            <p:cNvSpPr/>
            <p:nvPr/>
          </p:nvSpPr>
          <p:spPr>
            <a:xfrm>
              <a:off x="7237080" y="3011400"/>
              <a:ext cx="1626120" cy="27252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20000"/>
                </a:lnSpc>
              </a:pPr>
              <a:r>
                <a:rPr b="0" lang="ko-KR" sz="1000" spc="-1" strike="noStrike">
                  <a:solidFill>
                    <a:srgbClr val="c00000"/>
                  </a:solidFill>
                  <a:latin typeface="나눔스퀘어 네오 OTF Regular"/>
                  <a:ea typeface="나눔스퀘어 네오 OTF Regular"/>
                </a:rPr>
                <a:t>다중 모델 선택 및 테스트</a:t>
              </a:r>
              <a:endParaRPr b="0" lang="en-US" sz="1000" spc="-1" strike="noStrike">
                <a:latin typeface="Arial"/>
              </a:endParaRPr>
            </a:p>
          </p:txBody>
        </p:sp>
        <p:sp>
          <p:nvSpPr>
            <p:cNvPr id="68" name="CustomShape 25"/>
            <p:cNvSpPr/>
            <p:nvPr/>
          </p:nvSpPr>
          <p:spPr>
            <a:xfrm>
              <a:off x="7036200" y="3040560"/>
              <a:ext cx="207360" cy="20736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</a:pPr>
              <a:r>
                <a:rPr b="0" lang="en-US" sz="900" spc="-1" strike="noStrike">
                  <a:solidFill>
                    <a:srgbClr val="ffffff"/>
                  </a:solidFill>
                  <a:latin typeface="나눔스퀘어 네오 OTF Bold"/>
                  <a:ea typeface="나눔스퀘어 네오 OTF Bold"/>
                </a:rPr>
                <a:t>2</a:t>
              </a:r>
              <a:endParaRPr b="0" lang="en-US" sz="900" spc="-1" strike="noStrike">
                <a:latin typeface="Arial"/>
              </a:endParaRPr>
            </a:p>
          </p:txBody>
        </p:sp>
      </p:grpSp>
      <p:grpSp>
        <p:nvGrpSpPr>
          <p:cNvPr id="69" name="Group 26"/>
          <p:cNvGrpSpPr/>
          <p:nvPr/>
        </p:nvGrpSpPr>
        <p:grpSpPr>
          <a:xfrm>
            <a:off x="7761600" y="4150440"/>
            <a:ext cx="1564920" cy="436320"/>
            <a:chOff x="7761600" y="4150440"/>
            <a:chExt cx="1564920" cy="436320"/>
          </a:xfrm>
        </p:grpSpPr>
        <p:sp>
          <p:nvSpPr>
            <p:cNvPr id="70" name="CustomShape 27"/>
            <p:cNvSpPr/>
            <p:nvPr/>
          </p:nvSpPr>
          <p:spPr>
            <a:xfrm>
              <a:off x="7761600" y="4150440"/>
              <a:ext cx="1564560" cy="43632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8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algn="ctr" blurRad="63500" dir="1959654" dist="50030" rotWithShape="0" sx="98000" sy="98000">
                <a:srgbClr val="000000">
                  <a:alpha val="1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71" name="CustomShape 28"/>
            <p:cNvSpPr/>
            <p:nvPr/>
          </p:nvSpPr>
          <p:spPr>
            <a:xfrm>
              <a:off x="8141040" y="4236120"/>
              <a:ext cx="1185480" cy="27216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20000"/>
                </a:lnSpc>
              </a:pPr>
              <a:r>
                <a:rPr b="0" lang="ko-KR" sz="1000" spc="-1" strike="noStrike">
                  <a:solidFill>
                    <a:srgbClr val="c00000"/>
                  </a:solidFill>
                  <a:latin typeface="나눔스퀘어 네오 OTF Regular"/>
                  <a:ea typeface="나눔스퀘어 네오 OTF Regular"/>
                </a:rPr>
                <a:t>실시간 결과 확인</a:t>
              </a:r>
              <a:endParaRPr b="0" lang="en-US" sz="1000" spc="-1" strike="noStrike">
                <a:latin typeface="Arial"/>
              </a:endParaRPr>
            </a:p>
          </p:txBody>
        </p:sp>
        <p:sp>
          <p:nvSpPr>
            <p:cNvPr id="72" name="CustomShape 29"/>
            <p:cNvSpPr/>
            <p:nvPr/>
          </p:nvSpPr>
          <p:spPr>
            <a:xfrm>
              <a:off x="7939800" y="4265280"/>
              <a:ext cx="207360" cy="20736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</a:pPr>
              <a:r>
                <a:rPr b="0" lang="en-US" sz="900" spc="-1" strike="noStrike">
                  <a:solidFill>
                    <a:srgbClr val="ffffff"/>
                  </a:solidFill>
                  <a:latin typeface="나눔스퀘어 네오 OTF Bold"/>
                  <a:ea typeface="나눔스퀘어 네오 OTF Bold"/>
                </a:rPr>
                <a:t>3</a:t>
              </a:r>
              <a:endParaRPr b="0" lang="en-US" sz="9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</TotalTime>
  <Application>LibreOffice/6.4.7.2$Linux_X86_64 LibreOffice_project/40$Build-2</Application>
  <Words>130</Words>
  <Paragraphs>18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2024-11-25T07:17:03Z</dcterms:created>
  <dc:creator>권혁</dc:creator>
  <dc:description/>
  <dc:language>en-US</dc:language>
  <cp:lastModifiedBy/>
  <dcterms:modified xsi:type="dcterms:W3CDTF">2024-11-25T17:32:36Z</dcterms:modified>
  <cp:revision>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와이드스크린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7</vt:i4>
  </property>
</Properties>
</file>